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1"/>
    <p:sldMasterId id="2147483695" r:id="rId2"/>
    <p:sldMasterId id="2147483696" r:id="rId3"/>
    <p:sldMasterId id="2147483697" r:id="rId4"/>
  </p:sldMasterIdLst>
  <p:notesMasterIdLst>
    <p:notesMasterId r:id="rId35"/>
  </p:notesMasterIdLst>
  <p:sldIdLst>
    <p:sldId id="256"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Lst>
  <p:sldSz cx="7772400" cy="10058400"/>
  <p:notesSz cx="6858000" cy="9144000"/>
  <p:embeddedFontLst>
    <p:embeddedFont>
      <p:font typeface="Helvetica Neue" panose="02000503000000020004" pitchFamily="2" charset="0"/>
      <p:regular r:id="rId36"/>
      <p:bold r:id="rId37"/>
      <p:italic r:id="rId38"/>
      <p:boldItalic r:id="rId39"/>
    </p:embeddedFont>
    <p:embeddedFont>
      <p:font typeface="Open Sans" panose="020B0606030504020204" pitchFamily="34" charset="0"/>
      <p:regular r:id="rId40"/>
      <p:bold r:id="rId41"/>
      <p:italic r:id="rId42"/>
      <p:boldItalic r:id="rId43"/>
    </p:embeddedFont>
    <p:embeddedFont>
      <p:font typeface="Open Sans Light" panose="020F0302020204030204" pitchFamily="34" charset="0"/>
      <p:regular r:id="rId44"/>
      <p:bold r:id="rId45"/>
      <p:italic r:id="rId46"/>
      <p:boldItalic r:id="rId47"/>
    </p:embeddedFont>
    <p:embeddedFont>
      <p:font typeface="Source Code Pro" panose="020B0509030403020204" pitchFamily="49"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690"/>
    <p:restoredTop sz="94688"/>
  </p:normalViewPr>
  <p:slideViewPr>
    <p:cSldViewPr snapToGrid="0">
      <p:cViewPr>
        <p:scale>
          <a:sx n="130" d="100"/>
          <a:sy n="130" d="100"/>
        </p:scale>
        <p:origin x="-640" y="-12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4.fntdata"/><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font" Target="fonts/font15.fntdata"/><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font" Target="fonts/font9.fntdata"/><Relationship Id="rId52"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8" Type="http://schemas.openxmlformats.org/officeDocument/2006/relationships/slide" Target="slides/slide4.xml"/><Relationship Id="rId51" Type="http://schemas.openxmlformats.org/officeDocument/2006/relationships/font" Target="fonts/font16.fntdata"/><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6.xml"/><Relationship Id="rId41" Type="http://schemas.openxmlformats.org/officeDocument/2006/relationships/font" Target="fonts/font6.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1.fntdata"/><Relationship Id="rId49"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1e9ed12aab_0_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1e9ed12a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8d8c850c25_0_92: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8d8c850c2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8d8c850c25_0_9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8d8c850c25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8d8c850c25_0_10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8d8c850c25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8d8c850c25_0_10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8d8c850c25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64b864f3db_0_1: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g64b864f3db_0_1: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8d8c850c25_0_124: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8d8c850c25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8d8c850c25_0_11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8d8c850c25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8d8c850c25_0_11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8d8c850c25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8c7a96e589_1_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8c7a96e589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8c7a96e589_1_1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8c7a96e58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8d8c850c25_0_38: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8d8c850c2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8c7a96e589_1_19: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8c7a96e589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8c7a96e589_1_25: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8c7a96e589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8c7a96e589_1_3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8c7a96e589_1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8c49221f98_6_1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8c49221f98_6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8c28c705c4_0_7: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g8c28c705c4_0_7: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8c28c705c4_0_17: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8c28c705c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8d8c850c25_0_13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8d8c850c25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
        <p:cNvGrpSpPr/>
        <p:nvPr/>
      </p:nvGrpSpPr>
      <p:grpSpPr>
        <a:xfrm>
          <a:off x="0" y="0"/>
          <a:ext cx="0" cy="0"/>
          <a:chOff x="0" y="0"/>
          <a:chExt cx="0" cy="0"/>
        </a:xfrm>
      </p:grpSpPr>
      <p:sp>
        <p:nvSpPr>
          <p:cNvPr id="351" name="Google Shape;351;g8c49221f98_6_2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 name="Google Shape;352;g8c49221f98_6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c49221f98_6_2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c49221f98_6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64b864f3db_0_6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g64b864f3db_0_63: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8d8c850c25_0_33: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g8d8c850c25_0_33: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8c28c705c4_0_0: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8c28c705c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8d8c850c25_0_86:notes"/>
          <p:cNvSpPr>
            <a:spLocks noGrp="1" noRot="1" noChangeAspect="1"/>
          </p:cNvSpPr>
          <p:nvPr>
            <p:ph type="sldImg" idx="2"/>
          </p:nvPr>
        </p:nvSpPr>
        <p:spPr>
          <a:xfrm>
            <a:off x="2104459"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8d8c850c2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8d8c850c25_0_51: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8d8c850c2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8d8c850c25_0_60: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8d8c850c25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8d8c850c25_0_7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8d8c850c25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8d8c850c25_0_6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8d8c850c25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62fb0d8af8_0_0:notes"/>
          <p:cNvSpPr txBox="1">
            <a:spLocks noGrp="1"/>
          </p:cNvSpPr>
          <p:nvPr>
            <p:ph type="body" idx="1"/>
          </p:nvPr>
        </p:nvSpPr>
        <p:spPr>
          <a:xfrm>
            <a:off x="914400" y="4343400"/>
            <a:ext cx="50292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g62fb0d8af8_0_0:notes"/>
          <p:cNvSpPr>
            <a:spLocks noGrp="1" noRot="1" noChangeAspect="1"/>
          </p:cNvSpPr>
          <p:nvPr>
            <p:ph type="sldImg" idx="2"/>
          </p:nvPr>
        </p:nvSpPr>
        <p:spPr>
          <a:xfrm>
            <a:off x="2435369" y="685800"/>
            <a:ext cx="19872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7" name="Google Shape;57;p14"/>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0"/>
        <p:cNvGrpSpPr/>
        <p:nvPr/>
      </p:nvGrpSpPr>
      <p:grpSpPr>
        <a:xfrm>
          <a:off x="0" y="0"/>
          <a:ext cx="0" cy="0"/>
          <a:chOff x="0" y="0"/>
          <a:chExt cx="0" cy="0"/>
        </a:xfrm>
      </p:grpSpPr>
      <p:sp>
        <p:nvSpPr>
          <p:cNvPr id="61" name="Google Shape;61;p1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16"/>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17"/>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5" name="Google Shape;65;p17"/>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6" name="Google Shape;66;p17"/>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
        <p:cNvGrpSpPr/>
        <p:nvPr/>
      </p:nvGrpSpPr>
      <p:grpSpPr>
        <a:xfrm>
          <a:off x="0" y="0"/>
          <a:ext cx="0" cy="0"/>
          <a:chOff x="0" y="0"/>
          <a:chExt cx="0" cy="0"/>
        </a:xfrm>
      </p:grpSpPr>
      <p:sp>
        <p:nvSpPr>
          <p:cNvPr id="68" name="Google Shape;68;p18"/>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9"/>
        <p:cNvGrpSpPr/>
        <p:nvPr/>
      </p:nvGrpSpPr>
      <p:grpSpPr>
        <a:xfrm>
          <a:off x="0" y="0"/>
          <a:ext cx="0" cy="0"/>
          <a:chOff x="0" y="0"/>
          <a:chExt cx="0" cy="0"/>
        </a:xfrm>
      </p:grpSpPr>
      <p:sp>
        <p:nvSpPr>
          <p:cNvPr id="70" name="Google Shape;70;p19"/>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1" name="Google Shape;71;p19"/>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2"/>
        <p:cNvGrpSpPr/>
        <p:nvPr/>
      </p:nvGrpSpPr>
      <p:grpSpPr>
        <a:xfrm>
          <a:off x="0" y="0"/>
          <a:ext cx="0" cy="0"/>
          <a:chOff x="0" y="0"/>
          <a:chExt cx="0" cy="0"/>
        </a:xfrm>
      </p:grpSpPr>
      <p:sp>
        <p:nvSpPr>
          <p:cNvPr id="73" name="Google Shape;73;p20"/>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
        <p:cNvGrpSpPr/>
        <p:nvPr/>
      </p:nvGrpSpPr>
      <p:grpSpPr>
        <a:xfrm>
          <a:off x="0" y="0"/>
          <a:ext cx="0" cy="0"/>
          <a:chOff x="0" y="0"/>
          <a:chExt cx="0" cy="0"/>
        </a:xfrm>
      </p:grpSpPr>
      <p:sp>
        <p:nvSpPr>
          <p:cNvPr id="75" name="Google Shape;75;p21"/>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1"/>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77" name="Google Shape;77;p21"/>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78" name="Google Shape;78;p21"/>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9"/>
        <p:cNvGrpSpPr/>
        <p:nvPr/>
      </p:nvGrpSpPr>
      <p:grpSpPr>
        <a:xfrm>
          <a:off x="0" y="0"/>
          <a:ext cx="0" cy="0"/>
          <a:chOff x="0" y="0"/>
          <a:chExt cx="0" cy="0"/>
        </a:xfrm>
      </p:grpSpPr>
      <p:sp>
        <p:nvSpPr>
          <p:cNvPr id="80" name="Google Shape;80;p22"/>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1"/>
        <p:cNvGrpSpPr/>
        <p:nvPr/>
      </p:nvGrpSpPr>
      <p:grpSpPr>
        <a:xfrm>
          <a:off x="0" y="0"/>
          <a:ext cx="0" cy="0"/>
          <a:chOff x="0" y="0"/>
          <a:chExt cx="0" cy="0"/>
        </a:xfrm>
      </p:grpSpPr>
      <p:sp>
        <p:nvSpPr>
          <p:cNvPr id="82" name="Google Shape;82;p23"/>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3" name="Google Shape;83;p23"/>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4"/>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9"/>
        <p:cNvGrpSpPr/>
        <p:nvPr/>
      </p:nvGrpSpPr>
      <p:grpSpPr>
        <a:xfrm>
          <a:off x="0" y="0"/>
          <a:ext cx="0" cy="0"/>
          <a:chOff x="0" y="0"/>
          <a:chExt cx="0" cy="0"/>
        </a:xfrm>
      </p:grpSpPr>
      <p:sp>
        <p:nvSpPr>
          <p:cNvPr id="90" name="Google Shape;90;p26"/>
          <p:cNvSpPr txBox="1">
            <a:spLocks noGrp="1"/>
          </p:cNvSpPr>
          <p:nvPr>
            <p:ph type="ctrTitle"/>
          </p:nvPr>
        </p:nvSpPr>
        <p:spPr>
          <a:xfrm>
            <a:off x="264952" y="1456058"/>
            <a:ext cx="7242600" cy="4014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91" name="Google Shape;91;p26"/>
          <p:cNvSpPr txBox="1">
            <a:spLocks noGrp="1"/>
          </p:cNvSpPr>
          <p:nvPr>
            <p:ph type="subTitle" idx="1"/>
          </p:nvPr>
        </p:nvSpPr>
        <p:spPr>
          <a:xfrm>
            <a:off x="264945" y="5542289"/>
            <a:ext cx="7242600" cy="155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2"/>
        <p:cNvGrpSpPr/>
        <p:nvPr/>
      </p:nvGrpSpPr>
      <p:grpSpPr>
        <a:xfrm>
          <a:off x="0" y="0"/>
          <a:ext cx="0" cy="0"/>
          <a:chOff x="0" y="0"/>
          <a:chExt cx="0" cy="0"/>
        </a:xfrm>
      </p:grpSpPr>
      <p:sp>
        <p:nvSpPr>
          <p:cNvPr id="93" name="Google Shape;93;p27"/>
          <p:cNvSpPr txBox="1">
            <a:spLocks noGrp="1"/>
          </p:cNvSpPr>
          <p:nvPr>
            <p:ph type="title"/>
          </p:nvPr>
        </p:nvSpPr>
        <p:spPr>
          <a:xfrm>
            <a:off x="264945" y="4206107"/>
            <a:ext cx="72426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4"/>
        <p:cNvGrpSpPr/>
        <p:nvPr/>
      </p:nvGrpSpPr>
      <p:grpSpPr>
        <a:xfrm>
          <a:off x="0" y="0"/>
          <a:ext cx="0" cy="0"/>
          <a:chOff x="0" y="0"/>
          <a:chExt cx="0" cy="0"/>
        </a:xfrm>
      </p:grpSpPr>
      <p:sp>
        <p:nvSpPr>
          <p:cNvPr id="95" name="Google Shape;95;p2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 name="Google Shape;96;p28"/>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lvl1pPr marL="457200" lvl="0" indent="-419100" rtl="0">
              <a:spcBef>
                <a:spcPts val="0"/>
              </a:spcBef>
              <a:spcAft>
                <a:spcPts val="0"/>
              </a:spcAft>
              <a:buSzPts val="3000"/>
              <a:buChar char="●"/>
              <a:defRPr sz="3000"/>
            </a:lvl1pPr>
            <a:lvl2pPr marL="914400" lvl="1" indent="-381000" rtl="0">
              <a:spcBef>
                <a:spcPts val="1600"/>
              </a:spcBef>
              <a:spcAft>
                <a:spcPts val="0"/>
              </a:spcAft>
              <a:buSzPts val="2400"/>
              <a:buChar char="○"/>
              <a:defRPr sz="2400"/>
            </a:lvl2pPr>
            <a:lvl3pPr marL="1371600" lvl="2" indent="-342900" rtl="0">
              <a:spcBef>
                <a:spcPts val="1600"/>
              </a:spcBef>
              <a:spcAft>
                <a:spcPts val="0"/>
              </a:spcAft>
              <a:buSzPts val="1800"/>
              <a:buChar char="■"/>
              <a:defRPr sz="1800"/>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7"/>
        <p:cNvGrpSpPr/>
        <p:nvPr/>
      </p:nvGrpSpPr>
      <p:grpSpPr>
        <a:xfrm>
          <a:off x="0" y="0"/>
          <a:ext cx="0" cy="0"/>
          <a:chOff x="0" y="0"/>
          <a:chExt cx="0" cy="0"/>
        </a:xfrm>
      </p:grpSpPr>
      <p:sp>
        <p:nvSpPr>
          <p:cNvPr id="98" name="Google Shape;98;p2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9" name="Google Shape;99;p29"/>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100" name="Google Shape;100;p29"/>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30"/>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3"/>
        <p:cNvGrpSpPr/>
        <p:nvPr/>
      </p:nvGrpSpPr>
      <p:grpSpPr>
        <a:xfrm>
          <a:off x="0" y="0"/>
          <a:ext cx="0" cy="0"/>
          <a:chOff x="0" y="0"/>
          <a:chExt cx="0" cy="0"/>
        </a:xfrm>
      </p:grpSpPr>
      <p:sp>
        <p:nvSpPr>
          <p:cNvPr id="104" name="Google Shape;104;p31"/>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5" name="Google Shape;105;p31"/>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06"/>
        <p:cNvGrpSpPr/>
        <p:nvPr/>
      </p:nvGrpSpPr>
      <p:grpSpPr>
        <a:xfrm>
          <a:off x="0" y="0"/>
          <a:ext cx="0" cy="0"/>
          <a:chOff x="0" y="0"/>
          <a:chExt cx="0" cy="0"/>
        </a:xfrm>
      </p:grpSpPr>
      <p:sp>
        <p:nvSpPr>
          <p:cNvPr id="107" name="Google Shape;107;p32"/>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264945" y="2253729"/>
            <a:ext cx="7242600" cy="6681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8"/>
        <p:cNvGrpSpPr/>
        <p:nvPr/>
      </p:nvGrpSpPr>
      <p:grpSpPr>
        <a:xfrm>
          <a:off x="0" y="0"/>
          <a:ext cx="0" cy="0"/>
          <a:chOff x="0" y="0"/>
          <a:chExt cx="0" cy="0"/>
        </a:xfrm>
      </p:grpSpPr>
      <p:sp>
        <p:nvSpPr>
          <p:cNvPr id="109" name="Google Shape;109;p33"/>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3"/>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111" name="Google Shape;111;p33"/>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2" name="Google Shape;112;p33"/>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3"/>
        <p:cNvGrpSpPr/>
        <p:nvPr/>
      </p:nvGrpSpPr>
      <p:grpSpPr>
        <a:xfrm>
          <a:off x="0" y="0"/>
          <a:ext cx="0" cy="0"/>
          <a:chOff x="0" y="0"/>
          <a:chExt cx="0" cy="0"/>
        </a:xfrm>
      </p:grpSpPr>
      <p:sp>
        <p:nvSpPr>
          <p:cNvPr id="114" name="Google Shape;114;p34"/>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None/>
              <a:defRPr/>
            </a:lvl1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5"/>
        <p:cNvGrpSpPr/>
        <p:nvPr/>
      </p:nvGrpSpPr>
      <p:grpSpPr>
        <a:xfrm>
          <a:off x="0" y="0"/>
          <a:ext cx="0" cy="0"/>
          <a:chOff x="0" y="0"/>
          <a:chExt cx="0" cy="0"/>
        </a:xfrm>
      </p:grpSpPr>
      <p:sp>
        <p:nvSpPr>
          <p:cNvPr id="116" name="Google Shape;116;p35"/>
          <p:cNvSpPr txBox="1">
            <a:spLocks noGrp="1"/>
          </p:cNvSpPr>
          <p:nvPr>
            <p:ph type="title" hasCustomPrompt="1"/>
          </p:nvPr>
        </p:nvSpPr>
        <p:spPr>
          <a:xfrm>
            <a:off x="264945" y="2163089"/>
            <a:ext cx="7242600" cy="38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17" name="Google Shape;117;p35"/>
          <p:cNvSpPr txBox="1">
            <a:spLocks noGrp="1"/>
          </p:cNvSpPr>
          <p:nvPr>
            <p:ph type="body" idx="1"/>
          </p:nvPr>
        </p:nvSpPr>
        <p:spPr>
          <a:xfrm>
            <a:off x="264945" y="6164351"/>
            <a:ext cx="7242600" cy="25437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8"/>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mp; Subtitle" type="title">
  <p:cSld name="TITLE">
    <p:spTree>
      <p:nvGrpSpPr>
        <p:cNvPr id="1" name="Shape 123"/>
        <p:cNvGrpSpPr/>
        <p:nvPr/>
      </p:nvGrpSpPr>
      <p:grpSpPr>
        <a:xfrm>
          <a:off x="0" y="0"/>
          <a:ext cx="0" cy="0"/>
          <a:chOff x="0" y="0"/>
          <a:chExt cx="0" cy="0"/>
        </a:xfrm>
      </p:grpSpPr>
      <p:sp>
        <p:nvSpPr>
          <p:cNvPr id="124" name="Google Shape;124;p38"/>
          <p:cNvSpPr txBox="1">
            <a:spLocks noGrp="1"/>
          </p:cNvSpPr>
          <p:nvPr>
            <p:ph type="title"/>
          </p:nvPr>
        </p:nvSpPr>
        <p:spPr>
          <a:xfrm>
            <a:off x="1540817" y="1689497"/>
            <a:ext cx="4690800" cy="34050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5" name="Google Shape;125;p38"/>
          <p:cNvSpPr txBox="1">
            <a:spLocks noGrp="1"/>
          </p:cNvSpPr>
          <p:nvPr>
            <p:ph type="body" idx="1"/>
          </p:nvPr>
        </p:nvSpPr>
        <p:spPr>
          <a:xfrm>
            <a:off x="1540817" y="5186362"/>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6" name="Google Shape;126;p3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hoto - Horizontal" type="tx">
  <p:cSld name="TITLE_AND_BODY">
    <p:spTree>
      <p:nvGrpSpPr>
        <p:cNvPr id="1" name="Shape 127"/>
        <p:cNvGrpSpPr/>
        <p:nvPr/>
      </p:nvGrpSpPr>
      <p:grpSpPr>
        <a:xfrm>
          <a:off x="0" y="0"/>
          <a:ext cx="0" cy="0"/>
          <a:chOff x="0" y="0"/>
          <a:chExt cx="0" cy="0"/>
        </a:xfrm>
      </p:grpSpPr>
      <p:sp>
        <p:nvSpPr>
          <p:cNvPr id="128" name="Google Shape;128;p39"/>
          <p:cNvSpPr>
            <a:spLocks noGrp="1"/>
          </p:cNvSpPr>
          <p:nvPr>
            <p:ph type="pic" idx="2"/>
          </p:nvPr>
        </p:nvSpPr>
        <p:spPr>
          <a:xfrm>
            <a:off x="1691673" y="654843"/>
            <a:ext cx="4383300" cy="61032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9" name="Google Shape;129;p39"/>
          <p:cNvSpPr txBox="1">
            <a:spLocks noGrp="1"/>
          </p:cNvSpPr>
          <p:nvPr>
            <p:ph type="title"/>
          </p:nvPr>
        </p:nvSpPr>
        <p:spPr>
          <a:xfrm>
            <a:off x="1540817" y="6928247"/>
            <a:ext cx="4690800" cy="14667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0" name="Google Shape;130;p39"/>
          <p:cNvSpPr txBox="1">
            <a:spLocks noGrp="1"/>
          </p:cNvSpPr>
          <p:nvPr>
            <p:ph type="body" idx="1"/>
          </p:nvPr>
        </p:nvSpPr>
        <p:spPr>
          <a:xfrm>
            <a:off x="1540817" y="8447484"/>
            <a:ext cx="4690800" cy="11658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1" name="Google Shape;131;p39"/>
          <p:cNvSpPr txBox="1">
            <a:spLocks noGrp="1"/>
          </p:cNvSpPr>
          <p:nvPr>
            <p:ph type="sldNum" idx="12"/>
          </p:nvPr>
        </p:nvSpPr>
        <p:spPr>
          <a:xfrm>
            <a:off x="3804541" y="9534525"/>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 Center">
  <p:cSld name="Title - Center">
    <p:spTree>
      <p:nvGrpSpPr>
        <p:cNvPr id="1" name="Shape 132"/>
        <p:cNvGrpSpPr/>
        <p:nvPr/>
      </p:nvGrpSpPr>
      <p:grpSpPr>
        <a:xfrm>
          <a:off x="0" y="0"/>
          <a:ext cx="0" cy="0"/>
          <a:chOff x="0" y="0"/>
          <a:chExt cx="0" cy="0"/>
        </a:xfrm>
      </p:grpSpPr>
      <p:sp>
        <p:nvSpPr>
          <p:cNvPr id="133" name="Google Shape;133;p40"/>
          <p:cNvSpPr txBox="1">
            <a:spLocks noGrp="1"/>
          </p:cNvSpPr>
          <p:nvPr>
            <p:ph type="title"/>
          </p:nvPr>
        </p:nvSpPr>
        <p:spPr>
          <a:xfrm>
            <a:off x="1540817" y="3326606"/>
            <a:ext cx="4690800" cy="34050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4" name="Google Shape;134;p40"/>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Photo - Vertical">
  <p:cSld name="Photo - Vertical">
    <p:spTree>
      <p:nvGrpSpPr>
        <p:cNvPr id="1" name="Shape 135"/>
        <p:cNvGrpSpPr/>
        <p:nvPr/>
      </p:nvGrpSpPr>
      <p:grpSpPr>
        <a:xfrm>
          <a:off x="0" y="0"/>
          <a:ext cx="0" cy="0"/>
          <a:chOff x="0" y="0"/>
          <a:chExt cx="0" cy="0"/>
        </a:xfrm>
      </p:grpSpPr>
      <p:sp>
        <p:nvSpPr>
          <p:cNvPr id="136" name="Google Shape;136;p41"/>
          <p:cNvSpPr>
            <a:spLocks noGrp="1"/>
          </p:cNvSpPr>
          <p:nvPr>
            <p:ph type="pic" idx="2"/>
          </p:nvPr>
        </p:nvSpPr>
        <p:spPr>
          <a:xfrm>
            <a:off x="3982975" y="654843"/>
            <a:ext cx="2391000" cy="8486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7" name="Google Shape;137;p41"/>
          <p:cNvSpPr txBox="1">
            <a:spLocks noGrp="1"/>
          </p:cNvSpPr>
          <p:nvPr>
            <p:ph type="title"/>
          </p:nvPr>
        </p:nvSpPr>
        <p:spPr>
          <a:xfrm>
            <a:off x="1398501" y="654843"/>
            <a:ext cx="2391000" cy="4112400"/>
          </a:xfrm>
          <a:prstGeom prst="rect">
            <a:avLst/>
          </a:prstGeom>
          <a:noFill/>
          <a:ln>
            <a:noFill/>
          </a:ln>
        </p:spPr>
        <p:txBody>
          <a:bodyPr spcFirstLastPara="1" wrap="square" lIns="34275" tIns="34275" rIns="34275" bIns="34275" anchor="b" anchorCtr="0">
            <a:noAutofit/>
          </a:bodyPr>
          <a:lstStyle>
            <a:lvl1pPr marL="0" marR="0" lvl="0" indent="0" algn="ctr" rtl="0">
              <a:lnSpc>
                <a:spcPct val="100000"/>
              </a:lnSpc>
              <a:spcBef>
                <a:spcPts val="0"/>
              </a:spcBef>
              <a:spcAft>
                <a:spcPts val="0"/>
              </a:spcAft>
              <a:buClr>
                <a:srgbClr val="000000"/>
              </a:buClr>
              <a:buSzPts val="500"/>
              <a:buFont typeface="Helvetica Neue"/>
              <a:buNone/>
              <a:defRPr sz="3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38" name="Google Shape;138;p41"/>
          <p:cNvSpPr txBox="1">
            <a:spLocks noGrp="1"/>
          </p:cNvSpPr>
          <p:nvPr>
            <p:ph type="body" idx="1"/>
          </p:nvPr>
        </p:nvSpPr>
        <p:spPr>
          <a:xfrm>
            <a:off x="1398501" y="4911328"/>
            <a:ext cx="2391000" cy="42306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1pPr>
            <a:lvl2pPr marL="914400" marR="0" lvl="1"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2pPr>
            <a:lvl3pPr marL="1371600" marR="0" lvl="2"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3pPr>
            <a:lvl4pPr marL="1828800" marR="0" lvl="3"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4pPr>
            <a:lvl5pPr marL="2286000" marR="0" lvl="4" indent="-228600" algn="ctr" rtl="0">
              <a:lnSpc>
                <a:spcPct val="100000"/>
              </a:lnSpc>
              <a:spcBef>
                <a:spcPts val="0"/>
              </a:spcBef>
              <a:spcAft>
                <a:spcPts val="0"/>
              </a:spcAft>
              <a:buClr>
                <a:srgbClr val="000000"/>
              </a:buClr>
              <a:buSzPts val="1400"/>
              <a:buFont typeface="Helvetica Neue"/>
              <a:buNone/>
              <a:defRPr sz="17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39" name="Google Shape;139;p41"/>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 Top">
  <p:cSld name="Title - Top">
    <p:spTree>
      <p:nvGrpSpPr>
        <p:cNvPr id="1" name="Shape 140"/>
        <p:cNvGrpSpPr/>
        <p:nvPr/>
      </p:nvGrpSpPr>
      <p:grpSpPr>
        <a:xfrm>
          <a:off x="0" y="0"/>
          <a:ext cx="0" cy="0"/>
          <a:chOff x="0" y="0"/>
          <a:chExt cx="0" cy="0"/>
        </a:xfrm>
      </p:grpSpPr>
      <p:sp>
        <p:nvSpPr>
          <p:cNvPr id="141" name="Google Shape;141;p42"/>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2" name="Google Shape;142;p42"/>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amp; Bullets">
  <p:cSld name="Title &amp; Bullets">
    <p:spTree>
      <p:nvGrpSpPr>
        <p:cNvPr id="1" name="Shape 143"/>
        <p:cNvGrpSpPr/>
        <p:nvPr/>
      </p:nvGrpSpPr>
      <p:grpSpPr>
        <a:xfrm>
          <a:off x="0" y="0"/>
          <a:ext cx="0" cy="0"/>
          <a:chOff x="0" y="0"/>
          <a:chExt cx="0" cy="0"/>
        </a:xfrm>
      </p:grpSpPr>
      <p:sp>
        <p:nvSpPr>
          <p:cNvPr id="144" name="Google Shape;144;p43"/>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45" name="Google Shape;145;p43"/>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6" name="Google Shape;146;p43"/>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264945"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107540" y="2253729"/>
            <a:ext cx="3399900" cy="6681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Bullets &amp; Photo">
  <p:cSld name="Title, Bullets &amp; Photo">
    <p:spTree>
      <p:nvGrpSpPr>
        <p:cNvPr id="1" name="Shape 147"/>
        <p:cNvGrpSpPr/>
        <p:nvPr/>
      </p:nvGrpSpPr>
      <p:grpSpPr>
        <a:xfrm>
          <a:off x="0" y="0"/>
          <a:ext cx="0" cy="0"/>
          <a:chOff x="0" y="0"/>
          <a:chExt cx="0" cy="0"/>
        </a:xfrm>
      </p:grpSpPr>
      <p:sp>
        <p:nvSpPr>
          <p:cNvPr id="148" name="Google Shape;148;p44"/>
          <p:cNvSpPr>
            <a:spLocks noGrp="1"/>
          </p:cNvSpPr>
          <p:nvPr>
            <p:ph type="pic" idx="2"/>
          </p:nvPr>
        </p:nvSpPr>
        <p:spPr>
          <a:xfrm>
            <a:off x="3982975" y="2684859"/>
            <a:ext cx="2391000" cy="64827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49" name="Google Shape;149;p44"/>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50" name="Google Shape;150;p44"/>
          <p:cNvSpPr txBox="1">
            <a:spLocks noGrp="1"/>
          </p:cNvSpPr>
          <p:nvPr>
            <p:ph type="body" idx="1"/>
          </p:nvPr>
        </p:nvSpPr>
        <p:spPr>
          <a:xfrm>
            <a:off x="1398501" y="2684859"/>
            <a:ext cx="2391000" cy="6482700"/>
          </a:xfrm>
          <a:prstGeom prst="rect">
            <a:avLst/>
          </a:prstGeom>
          <a:noFill/>
          <a:ln>
            <a:noFill/>
          </a:ln>
        </p:spPr>
        <p:txBody>
          <a:bodyPr spcFirstLastPara="1" wrap="square" lIns="34275" tIns="34275" rIns="34275" bIns="34275" anchor="ctr" anchorCtr="0">
            <a:noAutofit/>
          </a:bodyPr>
          <a:lstStyle>
            <a:lvl1pPr marL="457200" marR="0" lvl="0"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1pPr>
            <a:lvl2pPr marL="914400" marR="0" lvl="1"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2pPr>
            <a:lvl3pPr marL="1371600" marR="0" lvl="2"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3pPr>
            <a:lvl4pPr marL="1828800" marR="0" lvl="3"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4pPr>
            <a:lvl5pPr marL="2286000" marR="0" lvl="4" indent="-298450" algn="l" rtl="0">
              <a:lnSpc>
                <a:spcPct val="100000"/>
              </a:lnSpc>
              <a:spcBef>
                <a:spcPts val="1700"/>
              </a:spcBef>
              <a:spcAft>
                <a:spcPts val="0"/>
              </a:spcAft>
              <a:buClr>
                <a:srgbClr val="000000"/>
              </a:buClr>
              <a:buSzPts val="1100"/>
              <a:buFont typeface="Helvetica Neue"/>
              <a:buChar char="•"/>
              <a:defRPr sz="14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1" name="Google Shape;151;p44"/>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ullets">
  <p:cSld name="Bullets">
    <p:spTree>
      <p:nvGrpSpPr>
        <p:cNvPr id="1" name="Shape 152"/>
        <p:cNvGrpSpPr/>
        <p:nvPr/>
      </p:nvGrpSpPr>
      <p:grpSpPr>
        <a:xfrm>
          <a:off x="0" y="0"/>
          <a:ext cx="0" cy="0"/>
          <a:chOff x="0" y="0"/>
          <a:chExt cx="0" cy="0"/>
        </a:xfrm>
      </p:grpSpPr>
      <p:sp>
        <p:nvSpPr>
          <p:cNvPr id="153" name="Google Shape;153;p45"/>
          <p:cNvSpPr txBox="1">
            <a:spLocks noGrp="1"/>
          </p:cNvSpPr>
          <p:nvPr>
            <p:ph type="body" idx="1"/>
          </p:nvPr>
        </p:nvSpPr>
        <p:spPr>
          <a:xfrm>
            <a:off x="1398501" y="1309687"/>
            <a:ext cx="4975200" cy="74388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4" name="Google Shape;154;p45"/>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Photo - 3 Up">
  <p:cSld name="Photo - 3 Up">
    <p:spTree>
      <p:nvGrpSpPr>
        <p:cNvPr id="1" name="Shape 155"/>
        <p:cNvGrpSpPr/>
        <p:nvPr/>
      </p:nvGrpSpPr>
      <p:grpSpPr>
        <a:xfrm>
          <a:off x="0" y="0"/>
          <a:ext cx="0" cy="0"/>
          <a:chOff x="0" y="0"/>
          <a:chExt cx="0" cy="0"/>
        </a:xfrm>
      </p:grpSpPr>
      <p:sp>
        <p:nvSpPr>
          <p:cNvPr id="156" name="Google Shape;156;p46"/>
          <p:cNvSpPr>
            <a:spLocks noGrp="1"/>
          </p:cNvSpPr>
          <p:nvPr>
            <p:ph type="pic" idx="2"/>
          </p:nvPr>
        </p:nvSpPr>
        <p:spPr>
          <a:xfrm>
            <a:off x="3982975" y="5251847"/>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7" name="Google Shape;157;p46"/>
          <p:cNvSpPr>
            <a:spLocks noGrp="1"/>
          </p:cNvSpPr>
          <p:nvPr>
            <p:ph type="pic" idx="3"/>
          </p:nvPr>
        </p:nvSpPr>
        <p:spPr>
          <a:xfrm>
            <a:off x="3985763" y="916781"/>
            <a:ext cx="2391000" cy="38895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8" name="Google Shape;158;p46"/>
          <p:cNvSpPr>
            <a:spLocks noGrp="1"/>
          </p:cNvSpPr>
          <p:nvPr>
            <p:ph type="pic" idx="4"/>
          </p:nvPr>
        </p:nvSpPr>
        <p:spPr>
          <a:xfrm>
            <a:off x="1398501" y="916781"/>
            <a:ext cx="2391000" cy="82251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59" name="Google Shape;159;p46"/>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160"/>
        <p:cNvGrpSpPr/>
        <p:nvPr/>
      </p:nvGrpSpPr>
      <p:grpSpPr>
        <a:xfrm>
          <a:off x="0" y="0"/>
          <a:ext cx="0" cy="0"/>
          <a:chOff x="0" y="0"/>
          <a:chExt cx="0" cy="0"/>
        </a:xfrm>
      </p:grpSpPr>
      <p:sp>
        <p:nvSpPr>
          <p:cNvPr id="161" name="Google Shape;161;p47"/>
          <p:cNvSpPr txBox="1">
            <a:spLocks noGrp="1"/>
          </p:cNvSpPr>
          <p:nvPr>
            <p:ph type="body" idx="1"/>
          </p:nvPr>
        </p:nvSpPr>
        <p:spPr>
          <a:xfrm>
            <a:off x="1540817" y="6561534"/>
            <a:ext cx="4690800" cy="484500"/>
          </a:xfrm>
          <a:prstGeom prst="rect">
            <a:avLst/>
          </a:prstGeom>
          <a:noFill/>
          <a:ln>
            <a:noFill/>
          </a:ln>
        </p:spPr>
        <p:txBody>
          <a:bodyPr spcFirstLastPara="1" wrap="square" lIns="34275" tIns="34275" rIns="34275" bIns="34275" anchor="t"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12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2" name="Google Shape;162;p47"/>
          <p:cNvSpPr txBox="1">
            <a:spLocks noGrp="1"/>
          </p:cNvSpPr>
          <p:nvPr>
            <p:ph type="body" idx="2"/>
          </p:nvPr>
        </p:nvSpPr>
        <p:spPr>
          <a:xfrm>
            <a:off x="1540817" y="4400259"/>
            <a:ext cx="4690800" cy="708000"/>
          </a:xfrm>
          <a:prstGeom prst="rect">
            <a:avLst/>
          </a:prstGeom>
          <a:noFill/>
          <a:ln>
            <a:noFill/>
          </a:ln>
        </p:spPr>
        <p:txBody>
          <a:bodyPr spcFirstLastPara="1" wrap="square" lIns="34275" tIns="34275" rIns="34275" bIns="34275" anchor="ctr" anchorCtr="0">
            <a:noAutofit/>
          </a:bodyPr>
          <a:lstStyle>
            <a:lvl1pPr marL="457200" marR="0" lvl="0" indent="-228600" algn="ctr" rtl="0">
              <a:lnSpc>
                <a:spcPct val="100000"/>
              </a:lnSpc>
              <a:spcBef>
                <a:spcPts val="0"/>
              </a:spcBef>
              <a:spcAft>
                <a:spcPts val="0"/>
              </a:spcAft>
              <a:buClr>
                <a:srgbClr val="000000"/>
              </a:buClr>
              <a:buSzPts val="1400"/>
              <a:buFont typeface="Helvetica Neue"/>
              <a:buNone/>
              <a:defRPr sz="20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3" name="Google Shape;163;p4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Photo">
  <p:cSld name="Photo">
    <p:spTree>
      <p:nvGrpSpPr>
        <p:cNvPr id="1" name="Shape 164"/>
        <p:cNvGrpSpPr/>
        <p:nvPr/>
      </p:nvGrpSpPr>
      <p:grpSpPr>
        <a:xfrm>
          <a:off x="0" y="0"/>
          <a:ext cx="0" cy="0"/>
          <a:chOff x="0" y="0"/>
          <a:chExt cx="0" cy="0"/>
        </a:xfrm>
      </p:grpSpPr>
      <p:sp>
        <p:nvSpPr>
          <p:cNvPr id="165" name="Google Shape;165;p48"/>
          <p:cNvSpPr>
            <a:spLocks noGrp="1"/>
          </p:cNvSpPr>
          <p:nvPr>
            <p:ph type="pic" idx="2"/>
          </p:nvPr>
        </p:nvSpPr>
        <p:spPr>
          <a:xfrm>
            <a:off x="971550" y="0"/>
            <a:ext cx="5829300" cy="10058400"/>
          </a:xfrm>
          <a:prstGeom prst="rect">
            <a:avLst/>
          </a:prstGeom>
          <a:noFill/>
          <a:ln>
            <a:noFill/>
          </a:ln>
        </p:spPr>
        <p:txBody>
          <a:bodyPr spcFirstLastPara="1" wrap="square" lIns="34275" tIns="34275" rIns="34275" bIns="34275" anchor="t" anchorCtr="0">
            <a:noAutofit/>
          </a:bodyPr>
          <a:lstStyle>
            <a:lvl1pPr marL="228600" marR="0" lvl="0"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393700" marR="0" lvl="1"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558800" marR="0" lvl="2"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736600" marR="0" lvl="3" indent="-2413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901700" marR="0" lvl="4"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1066800" marR="0" lvl="5"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1231900" marR="0" lvl="6"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1397000" marR="0" lvl="7"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1562100" marR="0" lvl="8" indent="-2286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66" name="Google Shape;166;p48"/>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67"/>
        <p:cNvGrpSpPr/>
        <p:nvPr/>
      </p:nvGrpSpPr>
      <p:grpSpPr>
        <a:xfrm>
          <a:off x="0" y="0"/>
          <a:ext cx="0" cy="0"/>
          <a:chOff x="0" y="0"/>
          <a:chExt cx="0" cy="0"/>
        </a:xfrm>
      </p:grpSpPr>
      <p:sp>
        <p:nvSpPr>
          <p:cNvPr id="168" name="Google Shape;168;p49"/>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169"/>
        <p:cNvGrpSpPr/>
        <p:nvPr/>
      </p:nvGrpSpPr>
      <p:grpSpPr>
        <a:xfrm>
          <a:off x="0" y="0"/>
          <a:ext cx="0" cy="0"/>
          <a:chOff x="0" y="0"/>
          <a:chExt cx="0" cy="0"/>
        </a:xfrm>
      </p:grpSpPr>
      <p:sp>
        <p:nvSpPr>
          <p:cNvPr id="170" name="Google Shape;170;p50"/>
          <p:cNvSpPr txBox="1">
            <a:spLocks noGrp="1"/>
          </p:cNvSpPr>
          <p:nvPr>
            <p:ph type="title"/>
          </p:nvPr>
        </p:nvSpPr>
        <p:spPr>
          <a:xfrm>
            <a:off x="264945" y="870271"/>
            <a:ext cx="7242600" cy="1119900"/>
          </a:xfrm>
          <a:prstGeom prst="rect">
            <a:avLst/>
          </a:prstGeom>
        </p:spPr>
        <p:txBody>
          <a:bodyPr spcFirstLastPara="1" wrap="square" lIns="34275" tIns="34275" rIns="34275" bIns="34275" anchor="ctr" anchorCtr="0">
            <a:noAutofit/>
          </a:bodyPr>
          <a:lstStyle>
            <a:lvl1pPr lvl="0" rtl="0">
              <a:spcBef>
                <a:spcPts val="0"/>
              </a:spcBef>
              <a:spcAft>
                <a:spcPts val="0"/>
              </a:spcAft>
              <a:buSzPts val="5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71" name="Google Shape;171;p50"/>
          <p:cNvSpPr txBox="1">
            <a:spLocks noGrp="1"/>
          </p:cNvSpPr>
          <p:nvPr>
            <p:ph type="body" idx="1"/>
          </p:nvPr>
        </p:nvSpPr>
        <p:spPr>
          <a:xfrm>
            <a:off x="264945" y="2253729"/>
            <a:ext cx="7242600" cy="6239700"/>
          </a:xfrm>
          <a:prstGeom prst="rect">
            <a:avLst/>
          </a:prstGeom>
        </p:spPr>
        <p:txBody>
          <a:bodyPr spcFirstLastPara="1" wrap="square" lIns="34275" tIns="34275" rIns="34275" bIns="34275" anchor="ctr" anchorCtr="0">
            <a:noAutofit/>
          </a:bodyPr>
          <a:lstStyle>
            <a:lvl1pPr marL="457200" lvl="0" indent="-317500" rtl="0">
              <a:spcBef>
                <a:spcPts val="2200"/>
              </a:spcBef>
              <a:spcAft>
                <a:spcPts val="0"/>
              </a:spcAft>
              <a:buSzPts val="1400"/>
              <a:buChar char="•"/>
              <a:defRPr/>
            </a:lvl1pPr>
            <a:lvl2pPr marL="914400" lvl="1" indent="-317500" rtl="0">
              <a:spcBef>
                <a:spcPts val="2200"/>
              </a:spcBef>
              <a:spcAft>
                <a:spcPts val="0"/>
              </a:spcAft>
              <a:buSzPts val="1400"/>
              <a:buChar char="•"/>
              <a:defRPr/>
            </a:lvl2pPr>
            <a:lvl3pPr marL="1371600" lvl="2" indent="-317500" rtl="0">
              <a:spcBef>
                <a:spcPts val="2200"/>
              </a:spcBef>
              <a:spcAft>
                <a:spcPts val="0"/>
              </a:spcAft>
              <a:buSzPts val="1400"/>
              <a:buChar char="•"/>
              <a:defRPr/>
            </a:lvl3pPr>
            <a:lvl4pPr marL="1828800" lvl="3" indent="-317500" rtl="0">
              <a:spcBef>
                <a:spcPts val="2200"/>
              </a:spcBef>
              <a:spcAft>
                <a:spcPts val="0"/>
              </a:spcAft>
              <a:buSzPts val="1400"/>
              <a:buChar char="•"/>
              <a:defRPr/>
            </a:lvl4pPr>
            <a:lvl5pPr marL="2286000" lvl="4" indent="-317500" rtl="0">
              <a:spcBef>
                <a:spcPts val="2200"/>
              </a:spcBef>
              <a:spcAft>
                <a:spcPts val="0"/>
              </a:spcAft>
              <a:buSzPts val="1400"/>
              <a:buChar char="•"/>
              <a:defRPr/>
            </a:lvl5pPr>
            <a:lvl6pPr marL="2743200" lvl="5" indent="-317500" rtl="0">
              <a:spcBef>
                <a:spcPts val="2200"/>
              </a:spcBef>
              <a:spcAft>
                <a:spcPts val="0"/>
              </a:spcAft>
              <a:buSzPts val="1400"/>
              <a:buChar char="•"/>
              <a:defRPr/>
            </a:lvl6pPr>
            <a:lvl7pPr marL="3200400" lvl="6" indent="-317500" rtl="0">
              <a:spcBef>
                <a:spcPts val="2200"/>
              </a:spcBef>
              <a:spcAft>
                <a:spcPts val="0"/>
              </a:spcAft>
              <a:buSzPts val="1400"/>
              <a:buChar char="•"/>
              <a:defRPr/>
            </a:lvl7pPr>
            <a:lvl8pPr marL="3657600" lvl="7" indent="-317500" rtl="0">
              <a:spcBef>
                <a:spcPts val="2200"/>
              </a:spcBef>
              <a:spcAft>
                <a:spcPts val="0"/>
              </a:spcAft>
              <a:buSzPts val="1400"/>
              <a:buChar char="•"/>
              <a:defRPr/>
            </a:lvl8pPr>
            <a:lvl9pPr marL="4114800" lvl="8" indent="-317500" rtl="0">
              <a:spcBef>
                <a:spcPts val="2200"/>
              </a:spcBef>
              <a:spcAft>
                <a:spcPts val="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264945" y="870271"/>
            <a:ext cx="7242600" cy="11199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264945" y="1086507"/>
            <a:ext cx="2386800" cy="14778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264945" y="2717440"/>
            <a:ext cx="2386800" cy="6217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16713" y="880293"/>
            <a:ext cx="5412600" cy="7999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3886200" y="-244"/>
            <a:ext cx="3886200" cy="10058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25675" y="2411542"/>
            <a:ext cx="3438300" cy="28986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25675" y="5481569"/>
            <a:ext cx="3438300" cy="2415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198575" y="1415969"/>
            <a:ext cx="3261300" cy="7226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264945" y="8273124"/>
            <a:ext cx="5099100" cy="11832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7201589" y="9119180"/>
            <a:ext cx="466500" cy="769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slideLayout" Target="../slideLayouts/slideLayout46.xml"/><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slideLayout" Target="../slideLayouts/slideLayout45.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800"/>
              <a:buFont typeface="Open Sans"/>
              <a:buNone/>
              <a:defRPr sz="2800">
                <a:solidFill>
                  <a:schemeClr val="dk1"/>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rtl="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rtl="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53" name="Google Shape;53;p13"/>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pic>
        <p:nvPicPr>
          <p:cNvPr id="54" name="Google Shape;54;p13"/>
          <p:cNvPicPr preferRelativeResize="0"/>
          <p:nvPr/>
        </p:nvPicPr>
        <p:blipFill>
          <a:blip r:embed="rId13">
            <a:alphaModFix/>
          </a:blip>
          <a:stretch>
            <a:fillRect/>
          </a:stretch>
        </p:blipFill>
        <p:spPr>
          <a:xfrm>
            <a:off x="6744176" y="8934689"/>
            <a:ext cx="808095" cy="273148"/>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5"/>
        <p:cNvGrpSpPr/>
        <p:nvPr/>
      </p:nvGrpSpPr>
      <p:grpSpPr>
        <a:xfrm>
          <a:off x="0" y="0"/>
          <a:ext cx="0" cy="0"/>
          <a:chOff x="0" y="0"/>
          <a:chExt cx="0" cy="0"/>
        </a:xfrm>
      </p:grpSpPr>
      <p:sp>
        <p:nvSpPr>
          <p:cNvPr id="86" name="Google Shape;86;p25"/>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rgbClr val="2E3D49"/>
              </a:buClr>
              <a:buSzPts val="4000"/>
              <a:buFont typeface="Open Sans"/>
              <a:buNone/>
              <a:defRPr sz="4000">
                <a:solidFill>
                  <a:srgbClr val="2E3D49"/>
                </a:solidFill>
                <a:latin typeface="Open Sans"/>
                <a:ea typeface="Open Sans"/>
                <a:cs typeface="Open Sans"/>
                <a:sym typeface="Ope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87" name="Google Shape;87;p25"/>
          <p:cNvSpPr txBox="1">
            <a:spLocks noGrp="1"/>
          </p:cNvSpPr>
          <p:nvPr>
            <p:ph type="body" idx="1"/>
          </p:nvPr>
        </p:nvSpPr>
        <p:spPr>
          <a:xfrm>
            <a:off x="264945" y="2253729"/>
            <a:ext cx="7242600" cy="62397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2"/>
              </a:buClr>
              <a:buSzPts val="1800"/>
              <a:buFont typeface="Open Sans Light"/>
              <a:buChar char="●"/>
              <a:defRPr sz="1800">
                <a:solidFill>
                  <a:schemeClr val="dk2"/>
                </a:solidFill>
                <a:latin typeface="Open Sans Light"/>
                <a:ea typeface="Open Sans Light"/>
                <a:cs typeface="Open Sans Light"/>
                <a:sym typeface="Open Sans Light"/>
              </a:defRPr>
            </a:lvl1pPr>
            <a:lvl2pPr marL="914400" lvl="1"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2pPr>
            <a:lvl3pPr marL="1371600" lvl="2"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3pPr>
            <a:lvl4pPr marL="1828800" lvl="3"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4pPr>
            <a:lvl5pPr marL="2286000" lvl="4"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5pPr>
            <a:lvl6pPr marL="2743200" lvl="5"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6pPr>
            <a:lvl7pPr marL="3200400" lvl="6"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7pPr>
            <a:lvl8pPr marL="3657600" lvl="7" indent="-317500" rtl="0">
              <a:lnSpc>
                <a:spcPct val="115000"/>
              </a:lnSpc>
              <a:spcBef>
                <a:spcPts val="1600"/>
              </a:spcBef>
              <a:spcAft>
                <a:spcPts val="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8pPr>
            <a:lvl9pPr marL="4114800" lvl="8" indent="-317500" rtl="0">
              <a:lnSpc>
                <a:spcPct val="115000"/>
              </a:lnSpc>
              <a:spcBef>
                <a:spcPts val="1600"/>
              </a:spcBef>
              <a:spcAft>
                <a:spcPts val="1600"/>
              </a:spcAft>
              <a:buClr>
                <a:schemeClr val="dk2"/>
              </a:buClr>
              <a:buSzPts val="1400"/>
              <a:buFont typeface="Open Sans Light"/>
              <a:buChar char="■"/>
              <a:defRPr>
                <a:solidFill>
                  <a:schemeClr val="dk2"/>
                </a:solidFill>
                <a:latin typeface="Open Sans Light"/>
                <a:ea typeface="Open Sans Light"/>
                <a:cs typeface="Open Sans Light"/>
                <a:sym typeface="Open Sans Light"/>
              </a:defRPr>
            </a:lvl9pPr>
          </a:lstStyle>
          <a:p>
            <a:endParaRPr/>
          </a:p>
        </p:txBody>
      </p:sp>
      <p:sp>
        <p:nvSpPr>
          <p:cNvPr id="88" name="Google Shape;88;p25"/>
          <p:cNvSpPr/>
          <p:nvPr/>
        </p:nvSpPr>
        <p:spPr>
          <a:xfrm>
            <a:off x="-11" y="964431"/>
            <a:ext cx="32400" cy="9315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FFFFFF"/>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9"/>
        <p:cNvGrpSpPr/>
        <p:nvPr/>
      </p:nvGrpSpPr>
      <p:grpSpPr>
        <a:xfrm>
          <a:off x="0" y="0"/>
          <a:ext cx="0" cy="0"/>
          <a:chOff x="0" y="0"/>
          <a:chExt cx="0" cy="0"/>
        </a:xfrm>
      </p:grpSpPr>
      <p:sp>
        <p:nvSpPr>
          <p:cNvPr id="120" name="Google Shape;120;p37"/>
          <p:cNvSpPr txBox="1">
            <a:spLocks noGrp="1"/>
          </p:cNvSpPr>
          <p:nvPr>
            <p:ph type="title"/>
          </p:nvPr>
        </p:nvSpPr>
        <p:spPr>
          <a:xfrm>
            <a:off x="1398501" y="458391"/>
            <a:ext cx="4975200" cy="2226300"/>
          </a:xfrm>
          <a:prstGeom prst="rect">
            <a:avLst/>
          </a:prstGeom>
          <a:noFill/>
          <a:ln>
            <a:noFill/>
          </a:ln>
        </p:spPr>
        <p:txBody>
          <a:bodyPr spcFirstLastPara="1" wrap="square" lIns="34275" tIns="34275" rIns="34275" bIns="34275" anchor="ctr" anchorCtr="0">
            <a:noAutofit/>
          </a:bodyPr>
          <a:lstStyle>
            <a:lvl1pPr marL="0" marR="0" lvl="0" indent="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1pPr>
            <a:lvl2pPr marL="0" marR="0" lvl="1" indent="88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2pPr>
            <a:lvl3pPr marL="0" marR="0" lvl="2" indent="177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3pPr>
            <a:lvl4pPr marL="0" marR="0" lvl="3" indent="2540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4pPr>
            <a:lvl5pPr marL="0" marR="0" lvl="4" indent="342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5pPr>
            <a:lvl6pPr marL="0" marR="0" lvl="5" indent="431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6pPr>
            <a:lvl7pPr marL="0" marR="0" lvl="6" indent="5207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7pPr>
            <a:lvl8pPr marL="0" marR="0" lvl="7" indent="5969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8pPr>
            <a:lvl9pPr marL="0" marR="0" lvl="8" indent="685800" algn="ctr" rtl="0">
              <a:lnSpc>
                <a:spcPct val="100000"/>
              </a:lnSpc>
              <a:spcBef>
                <a:spcPts val="0"/>
              </a:spcBef>
              <a:spcAft>
                <a:spcPts val="0"/>
              </a:spcAft>
              <a:buClr>
                <a:srgbClr val="000000"/>
              </a:buClr>
              <a:buSzPts val="500"/>
              <a:buFont typeface="Helvetica Neue"/>
              <a:buNone/>
              <a:defRPr sz="4200" b="0" i="0" u="none" strike="noStrike" cap="none">
                <a:solidFill>
                  <a:srgbClr val="000000"/>
                </a:solidFill>
                <a:latin typeface="Helvetica Neue"/>
                <a:ea typeface="Helvetica Neue"/>
                <a:cs typeface="Helvetica Neue"/>
                <a:sym typeface="Helvetica Neue"/>
              </a:defRPr>
            </a:lvl9pPr>
          </a:lstStyle>
          <a:p>
            <a:endParaRPr/>
          </a:p>
        </p:txBody>
      </p:sp>
      <p:sp>
        <p:nvSpPr>
          <p:cNvPr id="121" name="Google Shape;121;p37"/>
          <p:cNvSpPr txBox="1">
            <a:spLocks noGrp="1"/>
          </p:cNvSpPr>
          <p:nvPr>
            <p:ph type="body" idx="1"/>
          </p:nvPr>
        </p:nvSpPr>
        <p:spPr>
          <a:xfrm>
            <a:off x="1398501" y="2684859"/>
            <a:ext cx="4975200" cy="6482700"/>
          </a:xfrm>
          <a:prstGeom prst="rect">
            <a:avLst/>
          </a:prstGeom>
          <a:noFill/>
          <a:ln>
            <a:noFill/>
          </a:ln>
        </p:spPr>
        <p:txBody>
          <a:bodyPr spcFirstLastPara="1" wrap="square" lIns="34275" tIns="34275" rIns="34275" bIns="34275" anchor="ctr" anchorCtr="0">
            <a:noAutofit/>
          </a:bodyPr>
          <a:lstStyle>
            <a:lvl1pPr marL="457200" marR="0" lvl="0"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1pPr>
            <a:lvl2pPr marL="914400" marR="0" lvl="1"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2pPr>
            <a:lvl3pPr marL="1371600" marR="0" lvl="2"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3pPr>
            <a:lvl4pPr marL="1828800" marR="0" lvl="3"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4pPr>
            <a:lvl5pPr marL="2286000" marR="0" lvl="4"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5pPr>
            <a:lvl6pPr marL="2743200" marR="0" lvl="5"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6pPr>
            <a:lvl7pPr marL="3200400" marR="0" lvl="6"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7pPr>
            <a:lvl8pPr marL="3657600" marR="0" lvl="7"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8pPr>
            <a:lvl9pPr marL="4114800" marR="0" lvl="8" indent="-317500" algn="l" rtl="0">
              <a:lnSpc>
                <a:spcPct val="100000"/>
              </a:lnSpc>
              <a:spcBef>
                <a:spcPts val="2200"/>
              </a:spcBef>
              <a:spcAft>
                <a:spcPts val="0"/>
              </a:spcAft>
              <a:buClr>
                <a:srgbClr val="000000"/>
              </a:buClr>
              <a:buSzPts val="1400"/>
              <a:buFont typeface="Helvetica Neue"/>
              <a:buChar char="•"/>
              <a:defRPr sz="1900" b="0" i="0" u="none" strike="noStrike" cap="none">
                <a:solidFill>
                  <a:srgbClr val="000000"/>
                </a:solidFill>
                <a:latin typeface="Helvetica Neue"/>
                <a:ea typeface="Helvetica Neue"/>
                <a:cs typeface="Helvetica Neue"/>
                <a:sym typeface="Helvetica Neue"/>
              </a:defRPr>
            </a:lvl9pPr>
          </a:lstStyle>
          <a:p>
            <a:endParaRPr/>
          </a:p>
        </p:txBody>
      </p:sp>
      <p:sp>
        <p:nvSpPr>
          <p:cNvPr id="122" name="Google Shape;122;p37"/>
          <p:cNvSpPr txBox="1">
            <a:spLocks noGrp="1"/>
          </p:cNvSpPr>
          <p:nvPr>
            <p:ph type="sldNum" idx="12"/>
          </p:nvPr>
        </p:nvSpPr>
        <p:spPr>
          <a:xfrm>
            <a:off x="3804541" y="9541073"/>
            <a:ext cx="157500" cy="375000"/>
          </a:xfrm>
          <a:prstGeom prst="rect">
            <a:avLst/>
          </a:prstGeom>
          <a:noFill/>
          <a:ln>
            <a:noFill/>
          </a:ln>
        </p:spPr>
        <p:txBody>
          <a:bodyPr spcFirstLastPara="1" wrap="square" lIns="26775" tIns="26775" rIns="26775" bIns="26775" anchor="t" anchorCtr="0">
            <a:noAutofit/>
          </a:bodyPr>
          <a:lstStyle>
            <a:lvl1pPr marL="0" marR="0" lvl="0"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1pPr>
            <a:lvl2pPr marL="0" marR="0" lvl="1"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2pPr>
            <a:lvl3pPr marL="0" marR="0" lvl="2"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3pPr>
            <a:lvl4pPr marL="0" marR="0" lvl="3"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4pPr>
            <a:lvl5pPr marL="0" marR="0" lvl="4"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5pPr>
            <a:lvl6pPr marL="0" marR="0" lvl="5"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6pPr>
            <a:lvl7pPr marL="0" marR="0" lvl="6"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7pPr>
            <a:lvl8pPr marL="0" marR="0" lvl="7"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8pPr>
            <a:lvl9pPr marL="0" marR="0" lvl="8" indent="0" algn="ctr" rtl="0">
              <a:lnSpc>
                <a:spcPct val="100000"/>
              </a:lnSpc>
              <a:spcBef>
                <a:spcPts val="0"/>
              </a:spcBef>
              <a:spcAft>
                <a:spcPts val="0"/>
              </a:spcAft>
              <a:buClr>
                <a:srgbClr val="000000"/>
              </a:buClr>
              <a:buFont typeface="Helvetica Neue"/>
              <a:buNone/>
              <a:defRPr sz="900" b="0" i="0" u="none" strike="noStrike" cap="none">
                <a:solidFill>
                  <a:srgbClr val="000000"/>
                </a:solidFill>
                <a:latin typeface="Helvetica Neue"/>
                <a:ea typeface="Helvetica Neue"/>
                <a:cs typeface="Helvetica Neue"/>
                <a:sym typeface="Helvetica Neue"/>
              </a:defRPr>
            </a:lvl9pPr>
          </a:lstStyle>
          <a:p>
            <a:pPr marL="0" lvl="0" indent="0" algn="ctr" rtl="0">
              <a:spcBef>
                <a:spcPts val="0"/>
              </a:spcBef>
              <a:spcAft>
                <a:spcPts val="0"/>
              </a:spcAft>
              <a:buNone/>
            </a:pPr>
            <a:fld id="{00000000-1234-1234-1234-123412341234}" type="slidenum">
              <a:rPr lang="en"/>
              <a:t>‹#›</a:t>
            </a:fld>
            <a:endParaRPr sz="500">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https://drive.google.com/file/d/14SgnE_0wNpuPdF5ss94GGqIBfcxLnpIF/view" TargetMode="External"/><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3" Type="http://schemas.openxmlformats.org/officeDocument/2006/relationships/hyperlink" Target="https://drive.google.com/file/d/14SgnE_0wNpuPdF5ss94GGqIBfcxLnpIF/view" TargetMode="External"/><Relationship Id="rId2" Type="http://schemas.openxmlformats.org/officeDocument/2006/relationships/notesSlide" Target="../notesSlides/notesSlide2.xml"/><Relationship Id="rId1" Type="http://schemas.openxmlformats.org/officeDocument/2006/relationships/slideLayout" Target="../slideLayouts/slideLayout25.xml"/><Relationship Id="rId4" Type="http://schemas.openxmlformats.org/officeDocument/2006/relationships/hyperlink" Target="https://drive.google.com/file/d/1YdBZPpaIQvnD9NbgkeLMb5PeFtnhGGRP/view?usp=sharing"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3" Type="http://schemas.openxmlformats.org/officeDocument/2006/relationships/hyperlink" Target="https://drive.google.com/file/d/1YdBZPpaIQvnD9NbgkeLMb5PeFtnhGGRP/view?usp=sharing" TargetMode="External"/><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175"/>
        <p:cNvGrpSpPr/>
        <p:nvPr/>
      </p:nvGrpSpPr>
      <p:grpSpPr>
        <a:xfrm>
          <a:off x="0" y="0"/>
          <a:ext cx="0" cy="0"/>
          <a:chOff x="0" y="0"/>
          <a:chExt cx="0" cy="0"/>
        </a:xfrm>
      </p:grpSpPr>
      <p:sp>
        <p:nvSpPr>
          <p:cNvPr id="176" name="Google Shape;176;p51"/>
          <p:cNvSpPr/>
          <p:nvPr/>
        </p:nvSpPr>
        <p:spPr>
          <a:xfrm rot="-5400000">
            <a:off x="4270075" y="6556200"/>
            <a:ext cx="3502200" cy="3502200"/>
          </a:xfrm>
          <a:prstGeom prst="rtTriangle">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77" name="Google Shape;177;p51"/>
          <p:cNvPicPr preferRelativeResize="0"/>
          <p:nvPr/>
        </p:nvPicPr>
        <p:blipFill>
          <a:blip r:embed="rId3">
            <a:alphaModFix/>
          </a:blip>
          <a:stretch>
            <a:fillRect/>
          </a:stretch>
        </p:blipFill>
        <p:spPr>
          <a:xfrm>
            <a:off x="6049275" y="8353850"/>
            <a:ext cx="1375200" cy="1375200"/>
          </a:xfrm>
          <a:prstGeom prst="rect">
            <a:avLst/>
          </a:prstGeom>
          <a:noFill/>
          <a:ln>
            <a:noFill/>
          </a:ln>
        </p:spPr>
      </p:pic>
      <p:pic>
        <p:nvPicPr>
          <p:cNvPr id="178" name="Google Shape;178;p51"/>
          <p:cNvPicPr preferRelativeResize="0"/>
          <p:nvPr/>
        </p:nvPicPr>
        <p:blipFill>
          <a:blip r:embed="rId4">
            <a:alphaModFix/>
          </a:blip>
          <a:stretch>
            <a:fillRect/>
          </a:stretch>
        </p:blipFill>
        <p:spPr>
          <a:xfrm>
            <a:off x="1146225" y="2111300"/>
            <a:ext cx="5479925" cy="5479925"/>
          </a:xfrm>
          <a:prstGeom prst="rect">
            <a:avLst/>
          </a:prstGeom>
          <a:noFill/>
          <a:ln>
            <a:noFill/>
          </a:ln>
        </p:spPr>
      </p:pic>
      <p:sp>
        <p:nvSpPr>
          <p:cNvPr id="179" name="Google Shape;179;p51"/>
          <p:cNvSpPr txBox="1">
            <a:spLocks noGrp="1"/>
          </p:cNvSpPr>
          <p:nvPr>
            <p:ph type="title" idx="4294967295"/>
          </p:nvPr>
        </p:nvSpPr>
        <p:spPr>
          <a:xfrm>
            <a:off x="264945" y="423371"/>
            <a:ext cx="7242600" cy="1119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4000" dirty="0">
                <a:solidFill>
                  <a:srgbClr val="FFFFFF"/>
                </a:solidFill>
              </a:rPr>
              <a:t>Tech ABC Corp - HR Database</a:t>
            </a:r>
            <a:endParaRPr sz="4000" dirty="0">
              <a:solidFill>
                <a:srgbClr val="FFFFFF"/>
              </a:solidFill>
            </a:endParaRPr>
          </a:p>
          <a:p>
            <a:pPr marL="0" lvl="0" indent="0" algn="l" rtl="0">
              <a:spcBef>
                <a:spcPts val="0"/>
              </a:spcBef>
              <a:spcAft>
                <a:spcPts val="0"/>
              </a:spcAft>
              <a:buNone/>
            </a:pPr>
            <a:endParaRPr dirty="0"/>
          </a:p>
        </p:txBody>
      </p:sp>
      <p:sp>
        <p:nvSpPr>
          <p:cNvPr id="180" name="Google Shape;180;p51"/>
          <p:cNvSpPr txBox="1">
            <a:spLocks noGrp="1"/>
          </p:cNvSpPr>
          <p:nvPr>
            <p:ph type="title" idx="4294967295"/>
          </p:nvPr>
        </p:nvSpPr>
        <p:spPr>
          <a:xfrm>
            <a:off x="264945" y="1074546"/>
            <a:ext cx="7242600" cy="11199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500" dirty="0">
                <a:solidFill>
                  <a:srgbClr val="FFFFFF"/>
                </a:solidFill>
              </a:rPr>
              <a:t>[Neidy Tunzine October 2024]</a:t>
            </a:r>
            <a:endParaRPr sz="2500" dirty="0">
              <a:solidFill>
                <a:srgbClr val="FFFFFF"/>
              </a:solidFill>
            </a:endParaRPr>
          </a:p>
          <a:p>
            <a:pPr marL="0" lvl="0" indent="0" algn="l"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6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2: Relational Database Design</a:t>
            </a:r>
            <a:endParaRPr/>
          </a:p>
        </p:txBody>
      </p:sp>
      <p:sp>
        <p:nvSpPr>
          <p:cNvPr id="243" name="Google Shape;243;p61"/>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p>
            <a:pPr marL="0" lvl="0" indent="0" algn="l" rtl="0">
              <a:lnSpc>
                <a:spcPct val="170000"/>
              </a:lnSpc>
              <a:spcBef>
                <a:spcPts val="0"/>
              </a:spcBef>
              <a:spcAft>
                <a:spcPts val="0"/>
              </a:spcAft>
              <a:buNone/>
            </a:pPr>
            <a:r>
              <a:rPr lang="en" sz="1500" dirty="0">
                <a:solidFill>
                  <a:srgbClr val="525C65"/>
                </a:solidFill>
                <a:highlight>
                  <a:srgbClr val="FFFFFF"/>
                </a:highlight>
                <a:latin typeface="Open Sans"/>
                <a:ea typeface="Open Sans"/>
                <a:cs typeface="Open Sans"/>
                <a:sym typeface="Open Sans"/>
              </a:rPr>
              <a:t>This step is where you will go through the process of designing a new database for Tech ABC Corp's HR department. Using the </a:t>
            </a:r>
            <a:r>
              <a:rPr lang="en" sz="1500" u="sng" dirty="0">
                <a:solidFill>
                  <a:schemeClr val="hlink"/>
                </a:solidFill>
                <a:highlight>
                  <a:srgbClr val="FFFFFF"/>
                </a:highlight>
                <a:latin typeface="Open Sans"/>
                <a:ea typeface="Open Sans"/>
                <a:cs typeface="Open Sans"/>
                <a:sym typeface="Open Sans"/>
                <a:hlinkClick r:id="rId3"/>
              </a:rPr>
              <a:t>dataset</a:t>
            </a:r>
            <a:r>
              <a:rPr lang="en" sz="1500" dirty="0">
                <a:solidFill>
                  <a:srgbClr val="525C65"/>
                </a:solidFill>
                <a:highlight>
                  <a:srgbClr val="FFFFFF"/>
                </a:highlight>
                <a:latin typeface="Open Sans"/>
                <a:ea typeface="Open Sans"/>
                <a:cs typeface="Open Sans"/>
                <a:sym typeface="Open Sans"/>
              </a:rPr>
              <a:t> provided, along with the requirements gathered in step one, you are going to develop a relational database set to the 3NF.</a:t>
            </a:r>
            <a:endParaRPr sz="15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endParaRPr sz="5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r>
              <a:rPr lang="en" sz="1500" dirty="0">
                <a:solidFill>
                  <a:srgbClr val="525C65"/>
                </a:solidFill>
                <a:highlight>
                  <a:srgbClr val="FFFFFF"/>
                </a:highlight>
                <a:latin typeface="Open Sans"/>
                <a:ea typeface="Open Sans"/>
                <a:cs typeface="Open Sans"/>
                <a:sym typeface="Open Sans"/>
              </a:rPr>
              <a:t>Using </a:t>
            </a:r>
            <a:r>
              <a:rPr lang="en" sz="1500" dirty="0" err="1">
                <a:solidFill>
                  <a:srgbClr val="525C65"/>
                </a:solidFill>
                <a:highlight>
                  <a:srgbClr val="FFFFFF"/>
                </a:highlight>
                <a:latin typeface="Open Sans"/>
                <a:ea typeface="Open Sans"/>
                <a:cs typeface="Open Sans"/>
                <a:sym typeface="Open Sans"/>
              </a:rPr>
              <a:t>Lucidchart</a:t>
            </a:r>
            <a:r>
              <a:rPr lang="en" sz="1500" dirty="0">
                <a:solidFill>
                  <a:srgbClr val="525C65"/>
                </a:solidFill>
                <a:highlight>
                  <a:srgbClr val="FFFFFF"/>
                </a:highlight>
                <a:latin typeface="Open Sans"/>
                <a:ea typeface="Open Sans"/>
                <a:cs typeface="Open Sans"/>
                <a:sym typeface="Open Sans"/>
              </a:rPr>
              <a:t>, you will create 3 entity relationship diagrams (ERDs) to show how you developed the final design for your data.</a:t>
            </a:r>
            <a:endParaRPr sz="15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None/>
            </a:pPr>
            <a:endParaRPr sz="500" dirty="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1100"/>
              </a:spcBef>
              <a:spcAft>
                <a:spcPts val="0"/>
              </a:spcAft>
              <a:buClr>
                <a:schemeClr val="dk1"/>
              </a:buClr>
              <a:buSzPts val="1100"/>
              <a:buFont typeface="Arial"/>
              <a:buNone/>
            </a:pPr>
            <a:r>
              <a:rPr lang="en" sz="1500" dirty="0">
                <a:solidFill>
                  <a:srgbClr val="525C65"/>
                </a:solidFill>
                <a:highlight>
                  <a:srgbClr val="FFFFFF"/>
                </a:highlight>
                <a:latin typeface="Open Sans"/>
                <a:ea typeface="Open Sans"/>
                <a:cs typeface="Open Sans"/>
                <a:sym typeface="Open Sans"/>
              </a:rPr>
              <a:t>You will submit a screenshot for each of the 3 ERDs you create. You will find detailed instructions for developing each of the ERDs over the next several pages.</a:t>
            </a:r>
            <a:endParaRPr sz="1500" dirty="0">
              <a:solidFill>
                <a:srgbClr val="525C65"/>
              </a:solidFill>
              <a:highlight>
                <a:srgbClr val="FFFFFF"/>
              </a:highlight>
              <a:latin typeface="Open Sans"/>
              <a:ea typeface="Open Sans"/>
              <a:cs typeface="Open Sans"/>
              <a:sym typeface="Open Sans"/>
            </a:endParaRPr>
          </a:p>
          <a:p>
            <a:pPr marL="0" lvl="0" indent="0" algn="l" rtl="0">
              <a:spcBef>
                <a:spcPts val="1100"/>
              </a:spcBef>
              <a:spcAft>
                <a:spcPts val="1600"/>
              </a:spcAft>
              <a:buNone/>
            </a:pPr>
            <a:endParaRPr sz="2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62"/>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49" name="Google Shape;249;p62"/>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Conceptual Diagram</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endParaRPr sz="1200" dirty="0">
              <a:solidFill>
                <a:srgbClr val="525C65"/>
              </a:solidFill>
              <a:highlight>
                <a:srgbClr val="FFFFFF"/>
              </a:highlight>
              <a:latin typeface="Open Sans"/>
              <a:ea typeface="Open Sans"/>
              <a:cs typeface="Open Sans"/>
              <a:sym typeface="Open Sans"/>
            </a:endParaRPr>
          </a:p>
          <a:p>
            <a:pPr marL="457200" lvl="0" indent="0" algn="l" rtl="0">
              <a:spcBef>
                <a:spcPts val="0"/>
              </a:spcBef>
              <a:spcAft>
                <a:spcPts val="1600"/>
              </a:spcAft>
              <a:buClr>
                <a:schemeClr val="dk1"/>
              </a:buClr>
              <a:buSzPts val="1100"/>
              <a:buFont typeface="Arial"/>
              <a:buNone/>
            </a:pPr>
            <a:endParaRPr sz="1900" dirty="0"/>
          </a:p>
        </p:txBody>
      </p:sp>
      <p:pic>
        <p:nvPicPr>
          <p:cNvPr id="3" name="Picture 2" descr="Conceptual HR Diagram">
            <a:extLst>
              <a:ext uri="{FF2B5EF4-FFF2-40B4-BE49-F238E27FC236}">
                <a16:creationId xmlns:a16="http://schemas.microsoft.com/office/drawing/2014/main" id="{A1AF9238-DEDE-0B23-30FA-191BCC4DD216}"/>
              </a:ext>
            </a:extLst>
          </p:cNvPr>
          <p:cNvPicPr>
            <a:picLocks noChangeAspect="1"/>
          </p:cNvPicPr>
          <p:nvPr/>
        </p:nvPicPr>
        <p:blipFill>
          <a:blip r:embed="rId3"/>
          <a:stretch>
            <a:fillRect/>
          </a:stretch>
        </p:blipFill>
        <p:spPr>
          <a:xfrm>
            <a:off x="471948" y="3708477"/>
            <a:ext cx="6037006" cy="205167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6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56" name="Google Shape;256;p63"/>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Logical</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400" dirty="0">
                <a:solidFill>
                  <a:srgbClr val="525C65"/>
                </a:solidFill>
                <a:highlight>
                  <a:srgbClr val="FFFFFF"/>
                </a:highlight>
                <a:latin typeface="Open Sans"/>
                <a:ea typeface="Open Sans"/>
                <a:cs typeface="Open Sans"/>
                <a:sym typeface="Open Sans"/>
              </a:rPr>
              <a:t>The logical model is the next level of refinement from the conceptual ERD. At this point, you should have normalized the data to the 3NF. Attributes should also be listed now in the ERD. </a:t>
            </a:r>
            <a:endParaRPr sz="1900" dirty="0"/>
          </a:p>
          <a:p>
            <a:pPr marL="0" lvl="0" indent="0" algn="l" rtl="0">
              <a:spcBef>
                <a:spcPts val="1600"/>
              </a:spcBef>
              <a:spcAft>
                <a:spcPts val="0"/>
              </a:spcAft>
              <a:buNone/>
            </a:pPr>
            <a:endParaRPr sz="1900" dirty="0"/>
          </a:p>
          <a:p>
            <a:pPr marL="0" lvl="0" indent="0" algn="l" rtl="0">
              <a:spcBef>
                <a:spcPts val="1600"/>
              </a:spcBef>
              <a:spcAft>
                <a:spcPts val="0"/>
              </a:spcAft>
              <a:buNone/>
            </a:pPr>
            <a:endParaRPr sz="1900" dirty="0"/>
          </a:p>
          <a:p>
            <a:pPr marL="0" lvl="0" indent="0" algn="l" rtl="0">
              <a:spcBef>
                <a:spcPts val="1600"/>
              </a:spcBef>
              <a:spcAft>
                <a:spcPts val="0"/>
              </a:spcAft>
              <a:buNone/>
            </a:pPr>
            <a:endParaRPr sz="1900" dirty="0"/>
          </a:p>
          <a:p>
            <a:pPr marL="0" lvl="0" indent="0" algn="l" rtl="0">
              <a:spcBef>
                <a:spcPts val="1600"/>
              </a:spcBef>
              <a:spcAft>
                <a:spcPts val="1600"/>
              </a:spcAft>
              <a:buNone/>
            </a:pPr>
            <a:endParaRPr sz="1900" dirty="0"/>
          </a:p>
        </p:txBody>
      </p:sp>
      <p:pic>
        <p:nvPicPr>
          <p:cNvPr id="5" name="Picture 4" descr="A diagram of a workflow&#10;&#10;Description automatically generated">
            <a:extLst>
              <a:ext uri="{FF2B5EF4-FFF2-40B4-BE49-F238E27FC236}">
                <a16:creationId xmlns:a16="http://schemas.microsoft.com/office/drawing/2014/main" id="{3D178B33-0EDC-817B-BB94-2EBE33FD8AB3}"/>
              </a:ext>
            </a:extLst>
          </p:cNvPr>
          <p:cNvPicPr>
            <a:picLocks noChangeAspect="1"/>
          </p:cNvPicPr>
          <p:nvPr/>
        </p:nvPicPr>
        <p:blipFill>
          <a:blip r:embed="rId3"/>
          <a:stretch>
            <a:fillRect/>
          </a:stretch>
        </p:blipFill>
        <p:spPr>
          <a:xfrm>
            <a:off x="403122" y="4103563"/>
            <a:ext cx="6159910" cy="351994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64"/>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ERD</a:t>
            </a:r>
            <a:endParaRPr/>
          </a:p>
        </p:txBody>
      </p:sp>
      <p:sp>
        <p:nvSpPr>
          <p:cNvPr id="263" name="Google Shape;263;p64"/>
          <p:cNvSpPr txBox="1">
            <a:spLocks noGrp="1"/>
          </p:cNvSpPr>
          <p:nvPr>
            <p:ph type="body" idx="1"/>
          </p:nvPr>
        </p:nvSpPr>
        <p:spPr>
          <a:xfrm>
            <a:off x="264950" y="199017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Physical</a:t>
            </a:r>
            <a:endParaRPr sz="1900" b="1" dirty="0">
              <a:latin typeface="Open Sans"/>
              <a:ea typeface="Open Sans"/>
              <a:cs typeface="Open Sans"/>
              <a:sym typeface="Open Sans"/>
            </a:endParaRPr>
          </a:p>
          <a:p>
            <a:pPr marL="457200" lvl="0" indent="0" algn="l" rtl="0">
              <a:lnSpc>
                <a:spcPct val="170000"/>
              </a:lnSpc>
              <a:spcBef>
                <a:spcPts val="1600"/>
              </a:spcBef>
              <a:spcAft>
                <a:spcPts val="0"/>
              </a:spcAft>
              <a:buNone/>
            </a:pPr>
            <a:r>
              <a:rPr lang="en" sz="1400" dirty="0">
                <a:solidFill>
                  <a:srgbClr val="525C65"/>
                </a:solidFill>
                <a:highlight>
                  <a:srgbClr val="FFFFFF"/>
                </a:highlight>
                <a:latin typeface="Open Sans"/>
                <a:ea typeface="Open Sans"/>
                <a:cs typeface="Open Sans"/>
                <a:sym typeface="Open Sans"/>
              </a:rPr>
              <a:t>The physical model is what will be built in the database</a:t>
            </a:r>
            <a:endParaRPr sz="1500" dirty="0">
              <a:solidFill>
                <a:srgbClr val="525C65"/>
              </a:solidFill>
              <a:highlight>
                <a:srgbClr val="FFFFFF"/>
              </a:highlight>
              <a:latin typeface="Open Sans"/>
              <a:ea typeface="Open Sans"/>
              <a:cs typeface="Open Sans"/>
              <a:sym typeface="Open Sans"/>
            </a:endParaRPr>
          </a:p>
        </p:txBody>
      </p:sp>
      <p:pic>
        <p:nvPicPr>
          <p:cNvPr id="5" name="Picture 4" descr="A diagram of a computer&#10;&#10;Description automatically generated with medium confidence">
            <a:extLst>
              <a:ext uri="{FF2B5EF4-FFF2-40B4-BE49-F238E27FC236}">
                <a16:creationId xmlns:a16="http://schemas.microsoft.com/office/drawing/2014/main" id="{0F2EA4A2-03D7-B794-D21F-0F4149F2431B}"/>
              </a:ext>
            </a:extLst>
          </p:cNvPr>
          <p:cNvPicPr>
            <a:picLocks noChangeAspect="1"/>
          </p:cNvPicPr>
          <p:nvPr/>
        </p:nvPicPr>
        <p:blipFill>
          <a:blip r:embed="rId3"/>
          <a:stretch>
            <a:fillRect/>
          </a:stretch>
        </p:blipFill>
        <p:spPr>
          <a:xfrm>
            <a:off x="0" y="3527087"/>
            <a:ext cx="7772400" cy="300422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68"/>
        <p:cNvGrpSpPr/>
        <p:nvPr/>
      </p:nvGrpSpPr>
      <p:grpSpPr>
        <a:xfrm>
          <a:off x="0" y="0"/>
          <a:ext cx="0" cy="0"/>
          <a:chOff x="0" y="0"/>
          <a:chExt cx="0" cy="0"/>
        </a:xfrm>
      </p:grpSpPr>
      <p:sp>
        <p:nvSpPr>
          <p:cNvPr id="269" name="Google Shape;269;p65"/>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3</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Create A Physical Database</a:t>
            </a:r>
            <a:endParaRPr sz="3000">
              <a:solidFill>
                <a:srgbClr val="FFFFFF"/>
              </a:solidFill>
              <a:latin typeface="Open Sans"/>
              <a:ea typeface="Open Sans"/>
              <a:cs typeface="Open Sans"/>
              <a:sym typeface="Open Sans"/>
            </a:endParaRPr>
          </a:p>
        </p:txBody>
      </p:sp>
      <p:sp>
        <p:nvSpPr>
          <p:cNvPr id="270" name="Google Shape;270;p65"/>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6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3: Create A Physical Database</a:t>
            </a:r>
            <a:endParaRPr/>
          </a:p>
        </p:txBody>
      </p:sp>
      <p:sp>
        <p:nvSpPr>
          <p:cNvPr id="276" name="Google Shape;276;p66"/>
          <p:cNvSpPr txBox="1">
            <a:spLocks noGrp="1"/>
          </p:cNvSpPr>
          <p:nvPr>
            <p:ph type="body" idx="1"/>
          </p:nvPr>
        </p:nvSpPr>
        <p:spPr>
          <a:xfrm>
            <a:off x="264895" y="2381604"/>
            <a:ext cx="7242600" cy="6239700"/>
          </a:xfrm>
          <a:prstGeom prst="rect">
            <a:avLst/>
          </a:prstGeom>
        </p:spPr>
        <p:txBody>
          <a:bodyPr spcFirstLastPara="1" wrap="square" lIns="91425" tIns="91425" rIns="91425" bIns="91425" anchor="t" anchorCtr="0">
            <a:noAutofit/>
          </a:bodyPr>
          <a:lstStyle/>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In this step, you will be turning your database model into a physical database.</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1100"/>
              </a:spcBef>
              <a:spcAft>
                <a:spcPts val="0"/>
              </a:spcAft>
              <a:buClr>
                <a:schemeClr val="dk1"/>
              </a:buClr>
              <a:buSzPts val="1100"/>
              <a:buFont typeface="Arial"/>
              <a:buNone/>
            </a:pPr>
            <a:r>
              <a:rPr lang="en" sz="1550" b="1">
                <a:solidFill>
                  <a:srgbClr val="525C65"/>
                </a:solidFill>
                <a:highlight>
                  <a:srgbClr val="FFFFFF"/>
                </a:highlight>
                <a:latin typeface="Open Sans"/>
                <a:ea typeface="Open Sans"/>
                <a:cs typeface="Open Sans"/>
                <a:sym typeface="Open Sans"/>
              </a:rPr>
              <a:t>You will:</a:t>
            </a:r>
            <a:endParaRPr sz="1550" b="1">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1100"/>
              </a:spcBef>
              <a:spcAft>
                <a:spcPts val="0"/>
              </a:spcAft>
              <a:buClr>
                <a:srgbClr val="525C65"/>
              </a:buClr>
              <a:buSzPts val="1550"/>
              <a:buFont typeface="Open Sans"/>
              <a:buChar char="●"/>
            </a:pPr>
            <a:r>
              <a:rPr lang="en" sz="1550">
                <a:solidFill>
                  <a:srgbClr val="525C65"/>
                </a:solidFill>
                <a:highlight>
                  <a:srgbClr val="FFFFFF"/>
                </a:highlight>
                <a:latin typeface="Open Sans"/>
                <a:ea typeface="Open Sans"/>
                <a:cs typeface="Open Sans"/>
                <a:sym typeface="Open Sans"/>
              </a:rPr>
              <a:t>Create the database using SQL DDL commands</a:t>
            </a:r>
            <a:endParaRPr sz="1550">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0"/>
              </a:spcBef>
              <a:spcAft>
                <a:spcPts val="0"/>
              </a:spcAft>
              <a:buClr>
                <a:srgbClr val="525C65"/>
              </a:buClr>
              <a:buSzPts val="1550"/>
              <a:buFont typeface="Open Sans"/>
              <a:buChar char="●"/>
            </a:pPr>
            <a:r>
              <a:rPr lang="en" sz="1550">
                <a:solidFill>
                  <a:srgbClr val="525C65"/>
                </a:solidFill>
                <a:highlight>
                  <a:srgbClr val="FFFFFF"/>
                </a:highlight>
                <a:latin typeface="Open Sans"/>
                <a:ea typeface="Open Sans"/>
                <a:cs typeface="Open Sans"/>
                <a:sym typeface="Open Sans"/>
              </a:rPr>
              <a:t>Load the data into your database, utilizing flat file ETL</a:t>
            </a:r>
            <a:endParaRPr sz="1550">
              <a:solidFill>
                <a:srgbClr val="525C65"/>
              </a:solidFill>
              <a:highlight>
                <a:srgbClr val="FFFFFF"/>
              </a:highlight>
              <a:latin typeface="Open Sans"/>
              <a:ea typeface="Open Sans"/>
              <a:cs typeface="Open Sans"/>
              <a:sym typeface="Open Sans"/>
            </a:endParaRPr>
          </a:p>
          <a:p>
            <a:pPr marL="457200" marR="241300" lvl="0" indent="-327025" algn="l" rtl="0">
              <a:lnSpc>
                <a:spcPct val="100000"/>
              </a:lnSpc>
              <a:spcBef>
                <a:spcPts val="0"/>
              </a:spcBef>
              <a:spcAft>
                <a:spcPts val="0"/>
              </a:spcAft>
              <a:buClr>
                <a:srgbClr val="525C65"/>
              </a:buClr>
              <a:buSzPts val="1550"/>
              <a:buFont typeface="Open Sans"/>
              <a:buChar char="●"/>
            </a:pPr>
            <a:r>
              <a:rPr lang="en" sz="1550">
                <a:solidFill>
                  <a:srgbClr val="525C65"/>
                </a:solidFill>
                <a:highlight>
                  <a:srgbClr val="FFFFFF"/>
                </a:highlight>
                <a:latin typeface="Open Sans"/>
                <a:ea typeface="Open Sans"/>
                <a:cs typeface="Open Sans"/>
                <a:sym typeface="Open Sans"/>
              </a:rPr>
              <a:t>Answer a series of questions using CRUD SQL commands to demonstrate your database was created and populated correctly</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b="1">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b="1">
                <a:solidFill>
                  <a:srgbClr val="525C65"/>
                </a:solidFill>
                <a:highlight>
                  <a:srgbClr val="FFFFFF"/>
                </a:highlight>
                <a:latin typeface="Open Sans"/>
                <a:ea typeface="Open Sans"/>
                <a:cs typeface="Open Sans"/>
                <a:sym typeface="Open Sans"/>
              </a:rPr>
              <a:t>Submission</a:t>
            </a:r>
            <a:endParaRPr sz="1550" b="1">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For this step, you will need to submit SQL files containing all DDL SQL scripts used to create the database.</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You will also have to submit screenshots showing CRUD commands, along with results for each of the questions found in the starter template.</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3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b="1">
                <a:solidFill>
                  <a:srgbClr val="525C65"/>
                </a:solidFill>
                <a:highlight>
                  <a:srgbClr val="FFFFFF"/>
                </a:highlight>
                <a:latin typeface="Open Sans"/>
                <a:ea typeface="Open Sans"/>
                <a:cs typeface="Open Sans"/>
                <a:sym typeface="Open Sans"/>
              </a:rPr>
              <a:t>Hints</a:t>
            </a:r>
            <a:endParaRPr sz="1550" b="1">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Your DDL script will be graded by running the code you submit. Please ensure your SQL code runs properly!</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Foreign keys cannot be created on tables that do not exist yet, so it may be easier to create all tables in the database, then to go back and run modify statements on the tables to create foreign key constraints.</a:t>
            </a: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endParaRPr sz="1550">
              <a:solidFill>
                <a:srgbClr val="525C65"/>
              </a:solidFill>
              <a:highlight>
                <a:srgbClr val="FFFFFF"/>
              </a:highlight>
              <a:latin typeface="Open Sans"/>
              <a:ea typeface="Open Sans"/>
              <a:cs typeface="Open Sans"/>
              <a:sym typeface="Open Sans"/>
            </a:endParaRPr>
          </a:p>
          <a:p>
            <a:pPr marL="241300" marR="241300" lvl="0" indent="0" algn="l" rtl="0">
              <a:lnSpc>
                <a:spcPct val="100000"/>
              </a:lnSpc>
              <a:spcBef>
                <a:spcPts val="0"/>
              </a:spcBef>
              <a:spcAft>
                <a:spcPts val="0"/>
              </a:spcAft>
              <a:buClr>
                <a:schemeClr val="dk1"/>
              </a:buClr>
              <a:buSzPts val="1100"/>
              <a:buFont typeface="Arial"/>
              <a:buNone/>
            </a:pPr>
            <a:r>
              <a:rPr lang="en" sz="1550">
                <a:solidFill>
                  <a:srgbClr val="525C65"/>
                </a:solidFill>
                <a:highlight>
                  <a:srgbClr val="FFFFFF"/>
                </a:highlight>
                <a:latin typeface="Open Sans"/>
                <a:ea typeface="Open Sans"/>
                <a:cs typeface="Open Sans"/>
                <a:sym typeface="Open Sans"/>
              </a:rPr>
              <a:t>After running CRUD commands like update, insert, or delete, run a </a:t>
            </a:r>
            <a:r>
              <a:rPr lang="en" sz="1550">
                <a:solidFill>
                  <a:srgbClr val="525C65"/>
                </a:solidFill>
                <a:highlight>
                  <a:srgbClr val="FFFFFF"/>
                </a:highlight>
                <a:latin typeface="Source Code Pro"/>
                <a:ea typeface="Source Code Pro"/>
                <a:cs typeface="Source Code Pro"/>
                <a:sym typeface="Source Code Pro"/>
              </a:rPr>
              <a:t>SELECT*</a:t>
            </a:r>
            <a:r>
              <a:rPr lang="en" sz="1550">
                <a:solidFill>
                  <a:srgbClr val="525C65"/>
                </a:solidFill>
                <a:highlight>
                  <a:srgbClr val="FFFFFF"/>
                </a:highlight>
                <a:latin typeface="Open Sans"/>
                <a:ea typeface="Open Sans"/>
                <a:cs typeface="Open Sans"/>
                <a:sym typeface="Open Sans"/>
              </a:rPr>
              <a:t> command on the affected table, so the reviewer can see the results of the command.</a:t>
            </a:r>
            <a:endParaRPr sz="1050">
              <a:solidFill>
                <a:srgbClr val="525C65"/>
              </a:solidFill>
              <a:highlight>
                <a:srgbClr val="FFFFFF"/>
              </a:highlight>
              <a:latin typeface="Open Sans"/>
              <a:ea typeface="Open Sans"/>
              <a:cs typeface="Open Sans"/>
              <a:sym typeface="Open Sans"/>
            </a:endParaRPr>
          </a:p>
          <a:p>
            <a:pPr marL="0" lvl="0" indent="0" algn="l" rtl="0">
              <a:spcBef>
                <a:spcPts val="0"/>
              </a:spcBef>
              <a:spcAft>
                <a:spcPts val="1600"/>
              </a:spcAft>
              <a:buNone/>
            </a:pPr>
            <a:endParaRPr sz="2200">
              <a:solidFill>
                <a:srgbClr val="525C65"/>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6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DDL</a:t>
            </a:r>
            <a:endParaRPr/>
          </a:p>
        </p:txBody>
      </p:sp>
      <p:sp>
        <p:nvSpPr>
          <p:cNvPr id="282" name="Google Shape;282;p6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900" dirty="0"/>
              <a:t>Create a DDL SQL script capable of building the database you designed in Step 2</a:t>
            </a:r>
            <a:endParaRPr sz="1900" dirty="0"/>
          </a:p>
          <a:p>
            <a:pPr marL="457200" lvl="0" indent="0" algn="l" rtl="0">
              <a:spcBef>
                <a:spcPts val="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2AB5A8F0-6EF2-036A-790F-D3318F9A4B61}"/>
              </a:ext>
            </a:extLst>
          </p:cNvPr>
          <p:cNvPicPr>
            <a:picLocks noChangeAspect="1"/>
          </p:cNvPicPr>
          <p:nvPr/>
        </p:nvPicPr>
        <p:blipFill>
          <a:blip r:embed="rId3"/>
          <a:stretch>
            <a:fillRect/>
          </a:stretch>
        </p:blipFill>
        <p:spPr>
          <a:xfrm>
            <a:off x="393289" y="3139891"/>
            <a:ext cx="5157019" cy="4833997"/>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p6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289" name="Google Shape;289;p68"/>
          <p:cNvSpPr txBox="1">
            <a:spLocks noGrp="1"/>
          </p:cNvSpPr>
          <p:nvPr>
            <p:ph type="body" idx="1"/>
          </p:nvPr>
        </p:nvSpPr>
        <p:spPr>
          <a:xfrm>
            <a:off x="264950" y="21568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1: Return a list of employees with Job Titles and Department Names</a:t>
            </a: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lnSpc>
                <a:spcPct val="170000"/>
              </a:lnSpc>
              <a:spcBef>
                <a:spcPts val="1600"/>
              </a:spcBef>
              <a:spcAft>
                <a:spcPts val="0"/>
              </a:spcAft>
              <a:buClr>
                <a:schemeClr val="dk1"/>
              </a:buClr>
              <a:buSzPts val="1100"/>
              <a:buFont typeface="Arial"/>
              <a:buNone/>
            </a:pPr>
            <a:r>
              <a:rPr lang="en" sz="1200" dirty="0">
                <a:solidFill>
                  <a:srgbClr val="525C65"/>
                </a:solidFill>
                <a:highlight>
                  <a:schemeClr val="lt1"/>
                </a:highlight>
                <a:latin typeface="Open Sans"/>
                <a:ea typeface="Open Sans"/>
                <a:cs typeface="Open Sans"/>
                <a:sym typeface="Open Sans"/>
              </a:rPr>
              <a:t>     </a:t>
            </a:r>
            <a:r>
              <a:rPr lang="en" sz="1200" dirty="0">
                <a:solidFill>
                  <a:srgbClr val="FF0000"/>
                </a:solidFill>
                <a:highlight>
                  <a:schemeClr val="lt1"/>
                </a:highlight>
                <a:latin typeface="Open Sans"/>
                <a:ea typeface="Open Sans"/>
                <a:cs typeface="Open Sans"/>
                <a:sym typeface="Open Sans"/>
              </a:rPr>
              <a:t>** Replace example screenshot below with your response, and include the query in a SQL file</a:t>
            </a: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B0C2E270-F035-AC2F-2A08-E9A92788A013}"/>
              </a:ext>
            </a:extLst>
          </p:cNvPr>
          <p:cNvPicPr>
            <a:picLocks noChangeAspect="1"/>
          </p:cNvPicPr>
          <p:nvPr/>
        </p:nvPicPr>
        <p:blipFill>
          <a:blip r:embed="rId3"/>
          <a:stretch>
            <a:fillRect/>
          </a:stretch>
        </p:blipFill>
        <p:spPr>
          <a:xfrm>
            <a:off x="349567" y="3620456"/>
            <a:ext cx="7157883" cy="5061129"/>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6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296" name="Google Shape;296;p69"/>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2: Insert Web Programmer as a new job title</a:t>
            </a: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E3551364-0930-BF4A-EEE3-DBDEB3D8DA8D}"/>
              </a:ext>
            </a:extLst>
          </p:cNvPr>
          <p:cNvPicPr>
            <a:picLocks noChangeAspect="1"/>
          </p:cNvPicPr>
          <p:nvPr/>
        </p:nvPicPr>
        <p:blipFill>
          <a:blip r:embed="rId3"/>
          <a:stretch>
            <a:fillRect/>
          </a:stretch>
        </p:blipFill>
        <p:spPr>
          <a:xfrm>
            <a:off x="658761" y="3221683"/>
            <a:ext cx="6454877" cy="4912757"/>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Google Shape;302;p70"/>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03" name="Google Shape;303;p70"/>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3: Correct the job title from web programmer to web developer</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endParaRPr sz="1200" dirty="0">
              <a:solidFill>
                <a:srgbClr val="525C65"/>
              </a:solidFill>
              <a:highlight>
                <a:schemeClr val="lt1"/>
              </a:highlight>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45720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4E6ED500-F746-DEA1-EF72-4CC5DDF211E7}"/>
              </a:ext>
            </a:extLst>
          </p:cNvPr>
          <p:cNvPicPr>
            <a:picLocks noChangeAspect="1"/>
          </p:cNvPicPr>
          <p:nvPr/>
        </p:nvPicPr>
        <p:blipFill>
          <a:blip r:embed="rId3"/>
          <a:stretch>
            <a:fillRect/>
          </a:stretch>
        </p:blipFill>
        <p:spPr>
          <a:xfrm>
            <a:off x="501444" y="3548982"/>
            <a:ext cx="5397911" cy="469296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5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Business Scenario</a:t>
            </a:r>
            <a:endParaRPr/>
          </a:p>
        </p:txBody>
      </p:sp>
      <p:sp>
        <p:nvSpPr>
          <p:cNvPr id="194" name="Google Shape;194;p53"/>
          <p:cNvSpPr txBox="1">
            <a:spLocks noGrp="1"/>
          </p:cNvSpPr>
          <p:nvPr>
            <p:ph type="body" idx="1"/>
          </p:nvPr>
        </p:nvSpPr>
        <p:spPr>
          <a:xfrm>
            <a:off x="264945" y="2253729"/>
            <a:ext cx="7242600" cy="6239700"/>
          </a:xfrm>
          <a:prstGeom prst="rect">
            <a:avLst/>
          </a:prstGeom>
        </p:spPr>
        <p:txBody>
          <a:bodyPr spcFirstLastPara="1" wrap="square" lIns="91425" tIns="91425" rIns="91425" bIns="91425" anchor="t" anchorCtr="0">
            <a:noAutofit/>
          </a:bodyPr>
          <a:lstStyle/>
          <a:p>
            <a:pPr marL="0" marR="241300" lvl="0" indent="0" algn="l" rtl="0">
              <a:lnSpc>
                <a:spcPct val="170000"/>
              </a:lnSpc>
              <a:spcBef>
                <a:spcPts val="0"/>
              </a:spcBef>
              <a:spcAft>
                <a:spcPts val="0"/>
              </a:spcAft>
              <a:buClr>
                <a:schemeClr val="dk1"/>
              </a:buClr>
              <a:buSzPts val="1100"/>
              <a:buFont typeface="Arial"/>
              <a:buNone/>
            </a:pPr>
            <a:r>
              <a:rPr lang="en" sz="1350" b="1">
                <a:solidFill>
                  <a:srgbClr val="2E3D49"/>
                </a:solidFill>
                <a:highlight>
                  <a:srgbClr val="FFFFFF"/>
                </a:highlight>
                <a:latin typeface="Open Sans"/>
                <a:ea typeface="Open Sans"/>
                <a:cs typeface="Open Sans"/>
                <a:sym typeface="Open Sans"/>
              </a:rPr>
              <a:t>  </a:t>
            </a:r>
            <a:r>
              <a:rPr lang="en" sz="1500" b="1">
                <a:solidFill>
                  <a:srgbClr val="2E3D49"/>
                </a:solidFill>
                <a:highlight>
                  <a:srgbClr val="FFFFFF"/>
                </a:highlight>
                <a:latin typeface="Open Sans"/>
                <a:ea typeface="Open Sans"/>
                <a:cs typeface="Open Sans"/>
                <a:sym typeface="Open Sans"/>
              </a:rPr>
              <a:t>   Business requirement</a:t>
            </a:r>
            <a:endParaRPr sz="1500" b="1">
              <a:solidFill>
                <a:srgbClr val="2E3D49"/>
              </a:solidFill>
              <a:highlight>
                <a:srgbClr val="FFFFFF"/>
              </a:highlight>
              <a:latin typeface="Open Sans"/>
              <a:ea typeface="Open Sans"/>
              <a:cs typeface="Open Sans"/>
              <a:sym typeface="Open Sans"/>
            </a:endParaRPr>
          </a:p>
          <a:p>
            <a:pPr marL="241300" marR="241300" lvl="0" indent="0" algn="l" rtl="0">
              <a:lnSpc>
                <a:spcPct val="170000"/>
              </a:lnSpc>
              <a:spcBef>
                <a:spcPts val="400"/>
              </a:spcBef>
              <a:spcAft>
                <a:spcPts val="0"/>
              </a:spcAft>
              <a:buClr>
                <a:schemeClr val="dk1"/>
              </a:buClr>
              <a:buSzPts val="1100"/>
              <a:buFont typeface="Arial"/>
              <a:buNone/>
            </a:pPr>
            <a:r>
              <a:rPr lang="en" sz="1300">
                <a:solidFill>
                  <a:srgbClr val="525C65"/>
                </a:solidFill>
                <a:highlight>
                  <a:srgbClr val="FFFFFF"/>
                </a:highlight>
                <a:latin typeface="Open Sans"/>
                <a:ea typeface="Open Sans"/>
                <a:cs typeface="Open Sans"/>
                <a:sym typeface="Open Sans"/>
              </a:rPr>
              <a:t>Tech ABC Corp saw explosive growth with a sudden appearance onto the gaming scene with their new AI-powered video game console. As a result, they have gone from a small 10 person operation to 200 employees and 5 locations in under a year. HR is having trouble keeping up with the growth, since they are still maintaining employee information in a spreadsheet. While that worked for ten employees, it has becoming increasingly cumbersome to manage as the company expands.</a:t>
            </a: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300">
                <a:solidFill>
                  <a:srgbClr val="525C65"/>
                </a:solidFill>
                <a:highlight>
                  <a:srgbClr val="FFFFFF"/>
                </a:highlight>
                <a:latin typeface="Open Sans"/>
                <a:ea typeface="Open Sans"/>
                <a:cs typeface="Open Sans"/>
                <a:sym typeface="Open Sans"/>
              </a:rPr>
              <a:t>As such, the HR department has tasked you, as the new data architect, to design and build a database capable of managing their employee information.</a:t>
            </a: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2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500" b="1">
                <a:solidFill>
                  <a:srgbClr val="2E3D49"/>
                </a:solidFill>
                <a:highlight>
                  <a:srgbClr val="FFFFFF"/>
                </a:highlight>
                <a:latin typeface="Open Sans"/>
                <a:ea typeface="Open Sans"/>
                <a:cs typeface="Open Sans"/>
                <a:sym typeface="Open Sans"/>
              </a:rPr>
              <a:t>Dataset</a:t>
            </a:r>
            <a:endParaRPr sz="1500" b="1">
              <a:solidFill>
                <a:srgbClr val="2E3D49"/>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300">
                <a:solidFill>
                  <a:srgbClr val="525C65"/>
                </a:solidFill>
                <a:highlight>
                  <a:srgbClr val="FFFFFF"/>
                </a:highlight>
                <a:latin typeface="Open Sans"/>
                <a:ea typeface="Open Sans"/>
                <a:cs typeface="Open Sans"/>
                <a:sym typeface="Open Sans"/>
              </a:rPr>
              <a:t>The </a:t>
            </a:r>
            <a:r>
              <a:rPr lang="en" sz="1300" u="sng">
                <a:solidFill>
                  <a:schemeClr val="hlink"/>
                </a:solidFill>
                <a:highlight>
                  <a:srgbClr val="FFFFFF"/>
                </a:highlight>
                <a:latin typeface="Open Sans"/>
                <a:ea typeface="Open Sans"/>
                <a:cs typeface="Open Sans"/>
                <a:sym typeface="Open Sans"/>
                <a:hlinkClick r:id="rId3"/>
              </a:rPr>
              <a:t>HR dataset</a:t>
            </a:r>
            <a:r>
              <a:rPr lang="en" sz="1300">
                <a:solidFill>
                  <a:srgbClr val="525C65"/>
                </a:solidFill>
                <a:highlight>
                  <a:srgbClr val="FFFFFF"/>
                </a:highlight>
                <a:latin typeface="Open Sans"/>
                <a:ea typeface="Open Sans"/>
                <a:cs typeface="Open Sans"/>
                <a:sym typeface="Open Sans"/>
              </a:rPr>
              <a:t> you will be working with is an Excel workbook which consists of 206 records, with eleven columns. The data is in human readable format, and has not been normalized at all. The data lists the names of employees at Tech ABC Corp as well as information such as job title, department, manager's name, hire date, start date, end date, work location, and salary.</a:t>
            </a: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endParaRPr sz="1300">
              <a:solidFill>
                <a:srgbClr val="525C65"/>
              </a:solidFill>
              <a:highlight>
                <a:srgbClr val="FFFFFF"/>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500" b="1">
                <a:solidFill>
                  <a:srgbClr val="2E3D49"/>
                </a:solidFill>
                <a:highlight>
                  <a:schemeClr val="lt1"/>
                </a:highlight>
                <a:latin typeface="Open Sans"/>
                <a:ea typeface="Open Sans"/>
                <a:cs typeface="Open Sans"/>
                <a:sym typeface="Open Sans"/>
              </a:rPr>
              <a:t>IT Department Best Practices</a:t>
            </a:r>
            <a:endParaRPr sz="1500" b="1">
              <a:solidFill>
                <a:srgbClr val="2E3D49"/>
              </a:solidFill>
              <a:highlight>
                <a:schemeClr val="lt1"/>
              </a:highlight>
              <a:latin typeface="Open Sans"/>
              <a:ea typeface="Open Sans"/>
              <a:cs typeface="Open Sans"/>
              <a:sym typeface="Open Sans"/>
            </a:endParaRPr>
          </a:p>
          <a:p>
            <a:pPr marL="241300" marR="241300" lvl="0" indent="0" algn="l" rtl="0">
              <a:lnSpc>
                <a:spcPct val="170000"/>
              </a:lnSpc>
              <a:spcBef>
                <a:spcPts val="0"/>
              </a:spcBef>
              <a:spcAft>
                <a:spcPts val="0"/>
              </a:spcAft>
              <a:buClr>
                <a:schemeClr val="dk1"/>
              </a:buClr>
              <a:buSzPts val="1100"/>
              <a:buFont typeface="Arial"/>
              <a:buNone/>
            </a:pPr>
            <a:r>
              <a:rPr lang="en" sz="1300">
                <a:solidFill>
                  <a:srgbClr val="525C65"/>
                </a:solidFill>
                <a:highlight>
                  <a:schemeClr val="lt1"/>
                </a:highlight>
                <a:latin typeface="Open Sans"/>
                <a:ea typeface="Open Sans"/>
                <a:cs typeface="Open Sans"/>
                <a:sym typeface="Open Sans"/>
              </a:rPr>
              <a:t>The IT Department has certain Best Practices policies for databases you should follow, as detailed in the </a:t>
            </a:r>
            <a:r>
              <a:rPr lang="en" sz="1300" u="sng">
                <a:solidFill>
                  <a:schemeClr val="hlink"/>
                </a:solidFill>
                <a:highlight>
                  <a:schemeClr val="lt1"/>
                </a:highlight>
                <a:latin typeface="Open Sans"/>
                <a:ea typeface="Open Sans"/>
                <a:cs typeface="Open Sans"/>
                <a:sym typeface="Open Sans"/>
                <a:hlinkClick r:id="rId4"/>
              </a:rPr>
              <a:t>Best Practices document</a:t>
            </a:r>
            <a:r>
              <a:rPr lang="en" sz="1300">
                <a:solidFill>
                  <a:srgbClr val="525C65"/>
                </a:solidFill>
                <a:highlight>
                  <a:schemeClr val="lt1"/>
                </a:highlight>
                <a:latin typeface="Open Sans"/>
                <a:ea typeface="Open Sans"/>
                <a:cs typeface="Open Sans"/>
                <a:sym typeface="Open Sans"/>
              </a:rPr>
              <a:t>.</a:t>
            </a:r>
            <a:endParaRPr sz="1300">
              <a:solidFill>
                <a:srgbClr val="525C65"/>
              </a:solidFill>
              <a:highlight>
                <a:srgbClr val="FFFFFF"/>
              </a:highlight>
              <a:latin typeface="Open Sans"/>
              <a:ea typeface="Open Sans"/>
              <a:cs typeface="Open Sans"/>
              <a:sym typeface="Open Sans"/>
            </a:endParaRPr>
          </a:p>
          <a:p>
            <a:pPr marL="0" lvl="0" indent="0" algn="l" rtl="0">
              <a:spcBef>
                <a:spcPts val="0"/>
              </a:spcBef>
              <a:spcAft>
                <a:spcPts val="1600"/>
              </a:spcAft>
              <a:buNone/>
            </a:pPr>
            <a:endParaRPr sz="22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7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10" name="Google Shape;310;p71"/>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107950" lvl="0" indent="0" algn="l" rtl="0">
              <a:spcBef>
                <a:spcPts val="1600"/>
              </a:spcBef>
              <a:spcAft>
                <a:spcPts val="0"/>
              </a:spcAft>
              <a:buSzPts val="1900"/>
              <a:buNone/>
            </a:pPr>
            <a:r>
              <a:rPr lang="en" sz="1900" dirty="0">
                <a:ea typeface="Open Sans"/>
              </a:rPr>
              <a:t>- </a:t>
            </a:r>
            <a:r>
              <a:rPr lang="en" sz="1900" b="1" dirty="0">
                <a:latin typeface="Open Sans"/>
                <a:ea typeface="Open Sans"/>
                <a:cs typeface="Open Sans"/>
                <a:sym typeface="Open Sans"/>
              </a:rPr>
              <a:t>Question 4: Delete the job title Web Developer from the database</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BC35C10A-D34E-24E9-0485-881313CBB2BF}"/>
              </a:ext>
            </a:extLst>
          </p:cNvPr>
          <p:cNvPicPr>
            <a:picLocks noChangeAspect="1"/>
          </p:cNvPicPr>
          <p:nvPr/>
        </p:nvPicPr>
        <p:blipFill>
          <a:blip r:embed="rId3"/>
          <a:stretch>
            <a:fillRect/>
          </a:stretch>
        </p:blipFill>
        <p:spPr>
          <a:xfrm>
            <a:off x="471947" y="3355328"/>
            <a:ext cx="5152103" cy="493173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72"/>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17" name="Google Shape;317;p72"/>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5: How many employees are in each department?</a:t>
            </a: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DAA7B76E-0E0A-F49E-8A3B-B4D337E6CD92}"/>
              </a:ext>
            </a:extLst>
          </p:cNvPr>
          <p:cNvPicPr>
            <a:picLocks noChangeAspect="1"/>
          </p:cNvPicPr>
          <p:nvPr/>
        </p:nvPicPr>
        <p:blipFill>
          <a:blip r:embed="rId3"/>
          <a:stretch>
            <a:fillRect/>
          </a:stretch>
        </p:blipFill>
        <p:spPr>
          <a:xfrm>
            <a:off x="914400" y="3581384"/>
            <a:ext cx="5324168" cy="480523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73"/>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24" name="Google Shape;324;p73"/>
          <p:cNvSpPr txBox="1">
            <a:spLocks noGrp="1"/>
          </p:cNvSpPr>
          <p:nvPr>
            <p:ph type="body" idx="1"/>
          </p:nvPr>
        </p:nvSpPr>
        <p:spPr>
          <a:xfrm>
            <a:off x="264950" y="2118049"/>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Question 6: Write a query that returns current and past jobs (include employee name, job title, department, manager name, start and end date for position) for employee Toni </a:t>
            </a:r>
            <a:r>
              <a:rPr lang="en" sz="1900" b="1" dirty="0" err="1">
                <a:latin typeface="Open Sans"/>
                <a:ea typeface="Open Sans"/>
                <a:cs typeface="Open Sans"/>
                <a:sym typeface="Open Sans"/>
              </a:rPr>
              <a:t>Lembeck</a:t>
            </a:r>
            <a:r>
              <a:rPr lang="en" sz="1900" b="1" dirty="0">
                <a:latin typeface="Open Sans"/>
                <a:ea typeface="Open Sans"/>
                <a:cs typeface="Open Sans"/>
                <a:sym typeface="Open Sans"/>
              </a:rPr>
              <a:t>.</a:t>
            </a:r>
            <a:endParaRPr sz="1900" b="1" dirty="0">
              <a:latin typeface="Open Sans"/>
              <a:ea typeface="Open Sans"/>
              <a:cs typeface="Open Sans"/>
              <a:sym typeface="Open Sans"/>
            </a:endParaRPr>
          </a:p>
          <a:p>
            <a:pPr marL="0" lvl="0" indent="0" algn="l" rtl="0">
              <a:lnSpc>
                <a:spcPct val="170000"/>
              </a:lnSpc>
              <a:spcBef>
                <a:spcPts val="1600"/>
              </a:spcBef>
              <a:spcAft>
                <a:spcPts val="0"/>
              </a:spcAft>
              <a:buNone/>
            </a:pPr>
            <a:r>
              <a:rPr lang="en" sz="1200" dirty="0">
                <a:solidFill>
                  <a:srgbClr val="525C65"/>
                </a:solidFill>
                <a:highlight>
                  <a:schemeClr val="lt1"/>
                </a:highlight>
                <a:latin typeface="Open Sans"/>
                <a:ea typeface="Open Sans"/>
                <a:cs typeface="Open Sans"/>
                <a:sym typeface="Open Sans"/>
              </a:rPr>
              <a:t>          </a:t>
            </a:r>
            <a:endParaRPr sz="1900" b="1" dirty="0">
              <a:latin typeface="Open Sans"/>
              <a:ea typeface="Open Sans"/>
              <a:cs typeface="Open Sans"/>
              <a:sym typeface="Open Sans"/>
            </a:endParaRPr>
          </a:p>
          <a:p>
            <a:pPr marL="0" lvl="0" indent="0" algn="l" rtl="0">
              <a:spcBef>
                <a:spcPts val="1600"/>
              </a:spcBef>
              <a:spcAft>
                <a:spcPts val="0"/>
              </a:spcAft>
              <a:buNone/>
            </a:pP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F96B58FD-BDF5-FF8E-828D-51632201AD16}"/>
              </a:ext>
            </a:extLst>
          </p:cNvPr>
          <p:cNvPicPr>
            <a:picLocks noChangeAspect="1"/>
          </p:cNvPicPr>
          <p:nvPr/>
        </p:nvPicPr>
        <p:blipFill>
          <a:blip r:embed="rId3"/>
          <a:stretch>
            <a:fillRect/>
          </a:stretch>
        </p:blipFill>
        <p:spPr>
          <a:xfrm>
            <a:off x="717755" y="4153131"/>
            <a:ext cx="4871883" cy="4281497"/>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74"/>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CRUD</a:t>
            </a:r>
            <a:endParaRPr/>
          </a:p>
        </p:txBody>
      </p:sp>
      <p:sp>
        <p:nvSpPr>
          <p:cNvPr id="331" name="Google Shape;331;p74"/>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Question 7: Describe how you would apply table security to restrict access to employee salaries using an SQL server.</a:t>
            </a:r>
            <a:endParaRPr sz="1900" b="1" dirty="0">
              <a:latin typeface="Open Sans"/>
              <a:ea typeface="Open Sans"/>
              <a:cs typeface="Open Sans"/>
              <a:sym typeface="Open Sans"/>
            </a:endParaRPr>
          </a:p>
          <a:p>
            <a:pPr marL="457200" lvl="0" indent="0" algn="l" rtl="0">
              <a:spcBef>
                <a:spcPts val="1600"/>
              </a:spcBef>
              <a:spcAft>
                <a:spcPts val="0"/>
              </a:spcAft>
              <a:buNone/>
            </a:pPr>
            <a:r>
              <a:rPr lang="en-US" sz="1900" dirty="0">
                <a:latin typeface="Open Sans"/>
                <a:ea typeface="Open Sans"/>
                <a:cs typeface="Open Sans"/>
                <a:sym typeface="Open Sans"/>
              </a:rPr>
              <a:t>I would apply a </a:t>
            </a:r>
            <a:r>
              <a:rPr lang="en-US" sz="1900" b="1" dirty="0">
                <a:latin typeface="Open Sans"/>
                <a:ea typeface="Open Sans"/>
                <a:cs typeface="Open Sans"/>
                <a:sym typeface="Open Sans"/>
              </a:rPr>
              <a:t>row level security </a:t>
            </a:r>
            <a:r>
              <a:rPr lang="en-US" sz="1900" dirty="0">
                <a:latin typeface="Open Sans"/>
                <a:ea typeface="Open Sans"/>
                <a:cs typeface="Open Sans"/>
                <a:sym typeface="Open Sans"/>
              </a:rPr>
              <a:t>rule that would enable only HR employees to have access to all the records from the table and the employee to have access to his salary information.</a:t>
            </a:r>
            <a:endParaRPr sz="1900" b="1" dirty="0">
              <a:latin typeface="Open Sans"/>
              <a:ea typeface="Open Sans"/>
              <a:cs typeface="Open Sans"/>
              <a:sym typeface="Open Sans"/>
            </a:endParaRPr>
          </a:p>
          <a:p>
            <a:pPr marL="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0"/>
              </a:spcAft>
              <a:buNone/>
            </a:pPr>
            <a:endParaRPr sz="1900" dirty="0"/>
          </a:p>
          <a:p>
            <a:pPr marL="457200" lvl="0" indent="0" algn="l" rtl="0">
              <a:spcBef>
                <a:spcPts val="1600"/>
              </a:spcBef>
              <a:spcAft>
                <a:spcPts val="1600"/>
              </a:spcAft>
              <a:buNone/>
            </a:pPr>
            <a:endParaRPr sz="19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335"/>
        <p:cNvGrpSpPr/>
        <p:nvPr/>
      </p:nvGrpSpPr>
      <p:grpSpPr>
        <a:xfrm>
          <a:off x="0" y="0"/>
          <a:ext cx="0" cy="0"/>
          <a:chOff x="0" y="0"/>
          <a:chExt cx="0" cy="0"/>
        </a:xfrm>
      </p:grpSpPr>
      <p:sp>
        <p:nvSpPr>
          <p:cNvPr id="336" name="Google Shape;336;p75"/>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4</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Above and Beyond (optional)</a:t>
            </a:r>
            <a:endParaRPr sz="3000">
              <a:solidFill>
                <a:srgbClr val="FFFFFF"/>
              </a:solidFill>
              <a:latin typeface="Open Sans"/>
              <a:ea typeface="Open Sans"/>
              <a:cs typeface="Open Sans"/>
              <a:sym typeface="Open Sans"/>
            </a:endParaRPr>
          </a:p>
        </p:txBody>
      </p:sp>
      <p:sp>
        <p:nvSpPr>
          <p:cNvPr id="337" name="Google Shape;337;p75"/>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7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4: Above and Beyond</a:t>
            </a:r>
            <a:endParaRPr/>
          </a:p>
        </p:txBody>
      </p:sp>
      <p:sp>
        <p:nvSpPr>
          <p:cNvPr id="343" name="Google Shape;343;p76"/>
          <p:cNvSpPr txBox="1">
            <a:spLocks noGrp="1"/>
          </p:cNvSpPr>
          <p:nvPr>
            <p:ph type="body" idx="1"/>
          </p:nvPr>
        </p:nvSpPr>
        <p:spPr>
          <a:xfrm>
            <a:off x="264945" y="2025129"/>
            <a:ext cx="7242600" cy="62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2200"/>
              <a:t>This last step is called Above and Beyond. In this step, I have proposed 3 challenges for you to complete, which are above and beyond the scope of the project. This is a chance to flex your coding muscles and show everyone how good you really are.</a:t>
            </a:r>
            <a:endParaRPr sz="2200"/>
          </a:p>
          <a:p>
            <a:pPr marL="0" lvl="0" indent="0" algn="l" rtl="0">
              <a:spcBef>
                <a:spcPts val="1600"/>
              </a:spcBef>
              <a:spcAft>
                <a:spcPts val="0"/>
              </a:spcAft>
              <a:buClr>
                <a:schemeClr val="dk1"/>
              </a:buClr>
              <a:buSzPts val="1100"/>
              <a:buFont typeface="Arial"/>
              <a:buNone/>
            </a:pPr>
            <a:r>
              <a:rPr lang="en" sz="2200"/>
              <a:t>These challenge steps will bring your project even more in line with a real-world project, as these are the kind of “finishing touches” that will make your database more usable. Imagine building a car without air conditioning or turn signals. Sure, it will work, but who would want to drive it.</a:t>
            </a:r>
            <a:endParaRPr sz="2200"/>
          </a:p>
          <a:p>
            <a:pPr marL="0" lvl="0" indent="0" algn="l" rtl="0">
              <a:spcBef>
                <a:spcPts val="1600"/>
              </a:spcBef>
              <a:spcAft>
                <a:spcPts val="0"/>
              </a:spcAft>
              <a:buClr>
                <a:schemeClr val="dk1"/>
              </a:buClr>
              <a:buSzPts val="1100"/>
              <a:buFont typeface="Arial"/>
              <a:buNone/>
            </a:pPr>
            <a:r>
              <a:rPr lang="en" sz="2200"/>
              <a:t>I encourage you to take on these challenges in this course and any future courses you take. I designed these challenges to be a challenge to your current abilities, but I ensured they are not an unattainable challenge. Remember, these challenges are completely optional - you can pass the project by doing none of them, or just some of them, but I encourage you to at least attempt them!</a:t>
            </a:r>
            <a:endParaRPr sz="2200"/>
          </a:p>
          <a:p>
            <a:pPr marL="0" lvl="0" indent="0" algn="l" rtl="0">
              <a:spcBef>
                <a:spcPts val="1600"/>
              </a:spcBef>
              <a:spcAft>
                <a:spcPts val="1600"/>
              </a:spcAft>
              <a:buNone/>
            </a:pPr>
            <a:endParaRPr sz="22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7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1</a:t>
            </a:r>
            <a:endParaRPr/>
          </a:p>
        </p:txBody>
      </p:sp>
      <p:sp>
        <p:nvSpPr>
          <p:cNvPr id="349" name="Google Shape;349;p7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Open Sans"/>
                <a:ea typeface="Open Sans"/>
                <a:cs typeface="Open Sans"/>
                <a:sym typeface="Open Sans"/>
              </a:rPr>
              <a:t>Create a view that returns all employee attributes; results should resemble initial Excel file</a:t>
            </a:r>
            <a:endParaRPr sz="2000" b="1" dirty="0">
              <a:latin typeface="Open Sans"/>
              <a:ea typeface="Open Sans"/>
              <a:cs typeface="Open Sans"/>
              <a:sym typeface="Open Sans"/>
            </a:endParaRPr>
          </a:p>
          <a:p>
            <a:pPr marL="457200" lvl="0" indent="0" algn="l" rtl="0">
              <a:spcBef>
                <a:spcPts val="1600"/>
              </a:spcBef>
              <a:spcAft>
                <a:spcPts val="1600"/>
              </a:spcAft>
              <a:buNone/>
            </a:pPr>
            <a:endParaRPr sz="1900" dirty="0"/>
          </a:p>
        </p:txBody>
      </p:sp>
      <p:pic>
        <p:nvPicPr>
          <p:cNvPr id="2" name="Picture 1">
            <a:extLst>
              <a:ext uri="{FF2B5EF4-FFF2-40B4-BE49-F238E27FC236}">
                <a16:creationId xmlns:a16="http://schemas.microsoft.com/office/drawing/2014/main" id="{2A5393F4-EEB1-E7BB-8DE5-6F674F6EE98E}"/>
              </a:ext>
            </a:extLst>
          </p:cNvPr>
          <p:cNvPicPr>
            <a:picLocks noChangeAspect="1"/>
          </p:cNvPicPr>
          <p:nvPr/>
        </p:nvPicPr>
        <p:blipFill>
          <a:blip r:embed="rId3"/>
          <a:stretch>
            <a:fillRect/>
          </a:stretch>
        </p:blipFill>
        <p:spPr>
          <a:xfrm>
            <a:off x="1415844" y="3101249"/>
            <a:ext cx="6356555" cy="4960876"/>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53"/>
        <p:cNvGrpSpPr/>
        <p:nvPr/>
      </p:nvGrpSpPr>
      <p:grpSpPr>
        <a:xfrm>
          <a:off x="0" y="0"/>
          <a:ext cx="0" cy="0"/>
          <a:chOff x="0" y="0"/>
          <a:chExt cx="0" cy="0"/>
        </a:xfrm>
      </p:grpSpPr>
      <p:sp>
        <p:nvSpPr>
          <p:cNvPr id="354" name="Google Shape;354;p7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2</a:t>
            </a:r>
            <a:endParaRPr/>
          </a:p>
        </p:txBody>
      </p:sp>
      <p:sp>
        <p:nvSpPr>
          <p:cNvPr id="355" name="Google Shape;355;p78"/>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Open Sans"/>
                <a:ea typeface="Open Sans"/>
                <a:cs typeface="Open Sans"/>
                <a:sym typeface="Open Sans"/>
              </a:rPr>
              <a:t>Create a stored procedure with parameters that returns current and past jobs (include employee name, job title, department, manager name, start and end date for position) when given an employee name.</a:t>
            </a:r>
            <a:endParaRPr sz="2000" b="1" dirty="0">
              <a:latin typeface="Open Sans"/>
              <a:ea typeface="Open Sans"/>
              <a:cs typeface="Open Sans"/>
              <a:sym typeface="Open Sans"/>
            </a:endParaRPr>
          </a:p>
          <a:p>
            <a:pPr marL="457200" lvl="0" indent="0" algn="l" rtl="0">
              <a:spcBef>
                <a:spcPts val="1600"/>
              </a:spcBef>
              <a:spcAft>
                <a:spcPts val="1600"/>
              </a:spcAft>
              <a:buNone/>
            </a:pPr>
            <a:endParaRPr sz="1900" dirty="0"/>
          </a:p>
        </p:txBody>
      </p:sp>
      <p:pic>
        <p:nvPicPr>
          <p:cNvPr id="3" name="Picture 2">
            <a:extLst>
              <a:ext uri="{FF2B5EF4-FFF2-40B4-BE49-F238E27FC236}">
                <a16:creationId xmlns:a16="http://schemas.microsoft.com/office/drawing/2014/main" id="{47A57A18-A3C6-2912-5C7C-8092FD5C142B}"/>
              </a:ext>
            </a:extLst>
          </p:cNvPr>
          <p:cNvPicPr>
            <a:picLocks noChangeAspect="1"/>
          </p:cNvPicPr>
          <p:nvPr/>
        </p:nvPicPr>
        <p:blipFill>
          <a:blip r:embed="rId3"/>
          <a:stretch>
            <a:fillRect/>
          </a:stretch>
        </p:blipFill>
        <p:spPr>
          <a:xfrm>
            <a:off x="599767" y="3888123"/>
            <a:ext cx="5294671" cy="5546168"/>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7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Standout Suggestion 3</a:t>
            </a:r>
            <a:endParaRPr/>
          </a:p>
        </p:txBody>
      </p:sp>
      <p:sp>
        <p:nvSpPr>
          <p:cNvPr id="361" name="Google Shape;361;p79"/>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1" dirty="0">
                <a:latin typeface="Open Sans"/>
                <a:ea typeface="Open Sans"/>
                <a:cs typeface="Open Sans"/>
                <a:sym typeface="Open Sans"/>
              </a:rPr>
              <a:t>Implement user security on the restricted salary attribute.</a:t>
            </a:r>
            <a:endParaRPr sz="2000" b="1" dirty="0">
              <a:latin typeface="Open Sans"/>
              <a:ea typeface="Open Sans"/>
              <a:cs typeface="Open Sans"/>
              <a:sym typeface="Open Sans"/>
            </a:endParaRPr>
          </a:p>
          <a:p>
            <a:pPr marL="457200" lvl="0" indent="0" algn="l" rtl="0">
              <a:spcBef>
                <a:spcPts val="1600"/>
              </a:spcBef>
              <a:spcAft>
                <a:spcPts val="1600"/>
              </a:spcAft>
              <a:buNone/>
            </a:pPr>
            <a:endParaRPr sz="1900" dirty="0"/>
          </a:p>
        </p:txBody>
      </p:sp>
      <p:pic>
        <p:nvPicPr>
          <p:cNvPr id="3" name="Picture 2">
            <a:extLst>
              <a:ext uri="{FF2B5EF4-FFF2-40B4-BE49-F238E27FC236}">
                <a16:creationId xmlns:a16="http://schemas.microsoft.com/office/drawing/2014/main" id="{A1858B85-1D74-81BE-EBEE-7AF32AFED29A}"/>
              </a:ext>
            </a:extLst>
          </p:cNvPr>
          <p:cNvPicPr>
            <a:picLocks noChangeAspect="1"/>
          </p:cNvPicPr>
          <p:nvPr/>
        </p:nvPicPr>
        <p:blipFill>
          <a:blip r:embed="rId3"/>
          <a:stretch>
            <a:fillRect/>
          </a:stretch>
        </p:blipFill>
        <p:spPr>
          <a:xfrm>
            <a:off x="560438" y="3181512"/>
            <a:ext cx="5923935" cy="5342861"/>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365"/>
        <p:cNvGrpSpPr/>
        <p:nvPr/>
      </p:nvGrpSpPr>
      <p:grpSpPr>
        <a:xfrm>
          <a:off x="0" y="0"/>
          <a:ext cx="0" cy="0"/>
          <a:chOff x="0" y="0"/>
          <a:chExt cx="0" cy="0"/>
        </a:xfrm>
      </p:grpSpPr>
      <p:sp>
        <p:nvSpPr>
          <p:cNvPr id="366" name="Google Shape;366;p80"/>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Appendix</a:t>
            </a:r>
            <a:endParaRPr sz="3000" b="1">
              <a:solidFill>
                <a:srgbClr val="FFFFFF"/>
              </a:solidFill>
              <a:latin typeface="Open Sans"/>
              <a:ea typeface="Open Sans"/>
              <a:cs typeface="Open Sans"/>
              <a:sym typeface="Open Sans"/>
            </a:endParaRPr>
          </a:p>
          <a:p>
            <a:pPr marL="0" lvl="0" indent="0" algn="l" rtl="0">
              <a:lnSpc>
                <a:spcPct val="150000"/>
              </a:lnSpc>
              <a:spcBef>
                <a:spcPts val="0"/>
              </a:spcBef>
              <a:spcAft>
                <a:spcPts val="0"/>
              </a:spcAft>
              <a:buClr>
                <a:schemeClr val="lt1"/>
              </a:buClr>
              <a:buFont typeface="Open Sans"/>
              <a:buNone/>
            </a:pPr>
            <a:endParaRPr sz="3000" b="1">
              <a:solidFill>
                <a:srgbClr val="FFFFFF"/>
              </a:solidFill>
              <a:latin typeface="Open Sans"/>
              <a:ea typeface="Open Sans"/>
              <a:cs typeface="Open Sans"/>
              <a:sym typeface="Open Sans"/>
            </a:endParaRPr>
          </a:p>
        </p:txBody>
      </p:sp>
      <p:sp>
        <p:nvSpPr>
          <p:cNvPr id="367" name="Google Shape;367;p80"/>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198"/>
        <p:cNvGrpSpPr/>
        <p:nvPr/>
      </p:nvGrpSpPr>
      <p:grpSpPr>
        <a:xfrm>
          <a:off x="0" y="0"/>
          <a:ext cx="0" cy="0"/>
          <a:chOff x="0" y="0"/>
          <a:chExt cx="0" cy="0"/>
        </a:xfrm>
      </p:grpSpPr>
      <p:sp>
        <p:nvSpPr>
          <p:cNvPr id="199" name="Google Shape;199;p54"/>
          <p:cNvSpPr/>
          <p:nvPr/>
        </p:nvSpPr>
        <p:spPr>
          <a:xfrm>
            <a:off x="3582591" y="3663029"/>
            <a:ext cx="607200" cy="74400"/>
          </a:xfrm>
          <a:prstGeom prst="rect">
            <a:avLst/>
          </a:prstGeom>
          <a:solidFill>
            <a:srgbClr val="02B4E5"/>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00" name="Google Shape;200;p54"/>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
        <p:nvSpPr>
          <p:cNvPr id="201" name="Google Shape;201;p54"/>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1</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Data Architecture Foundations</a:t>
            </a:r>
            <a:endParaRPr sz="3000">
              <a:solidFill>
                <a:srgbClr val="FFFFF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p81"/>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Additional Info</a:t>
            </a:r>
            <a:endParaRPr/>
          </a:p>
        </p:txBody>
      </p:sp>
      <p:sp>
        <p:nvSpPr>
          <p:cNvPr id="373" name="Google Shape;373;p81"/>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100"/>
              <a:t>You can include supporting or additional information that supports your previous slides, but isn’t necessary for every person to see that looks at your slides.</a:t>
            </a:r>
            <a:endParaRPr sz="3100"/>
          </a:p>
          <a:p>
            <a:pPr marL="457200" lvl="0" indent="0" algn="l" rtl="0">
              <a:spcBef>
                <a:spcPts val="1600"/>
              </a:spcBef>
              <a:spcAft>
                <a:spcPts val="0"/>
              </a:spcAft>
              <a:buNone/>
            </a:pPr>
            <a:endParaRPr sz="1900"/>
          </a:p>
          <a:p>
            <a:pPr marL="457200" lvl="0" indent="0" algn="l" rtl="0">
              <a:spcBef>
                <a:spcPts val="1600"/>
              </a:spcBef>
              <a:spcAft>
                <a:spcPts val="1600"/>
              </a:spcAft>
              <a:buNone/>
            </a:pPr>
            <a:endParaRPr sz="19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55"/>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Step 1: Data Architecture Foundations</a:t>
            </a:r>
            <a:endParaRPr/>
          </a:p>
        </p:txBody>
      </p:sp>
      <p:sp>
        <p:nvSpPr>
          <p:cNvPr id="207" name="Google Shape;207;p55"/>
          <p:cNvSpPr txBox="1">
            <a:spLocks noGrp="1"/>
          </p:cNvSpPr>
          <p:nvPr>
            <p:ph type="body" idx="1"/>
          </p:nvPr>
        </p:nvSpPr>
        <p:spPr>
          <a:xfrm>
            <a:off x="264950" y="2253724"/>
            <a:ext cx="7242600" cy="75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000">
              <a:solidFill>
                <a:schemeClr val="dk1"/>
              </a:solidFill>
              <a:highlight>
                <a:srgbClr val="DBE2E8"/>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Hi,</a:t>
            </a:r>
            <a:endParaRPr sz="100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Welcome to Tech ABC Corp. We are excited to have some new talent onboard. As you may already know, Tech ABC Corp has recently experienced a lot of growth. Our AI powered video game console WOPR has been hugely successful and as a result, our company has grown from 10 employees to 200 in only 6 months (and we are projecting a 20% growth a year for the next 5 years). We have also grown from our Dallas, Texas office, to 4 other locations nationwide: New York City, NY, San Francisco, CA, Minneapolis, MN, and Nashville, TN.</a:t>
            </a:r>
            <a:endParaRPr sz="100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While this growth is great, it is really starting to put a strain on our record keeping in HR. We currently maintain all employee information on a shared spreadsheet. When HR consisted of only myself, managing everyone on an Excel spreadsheet was simple, but now that it is a shared document I am having serious reservations about data integrity and data security. If the wrong person got their hands on the HR file, they would see the salaries of every employee in the company, all the way up to the president.</a:t>
            </a:r>
            <a:endParaRPr sz="100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After speaking with Jacob Lauber, the manager of IT, he suggested I put in a request to have my HR Excel file converted into a database. He suggested I reach out to you as I am told you have experience in designing and building databases. When you are building this, please keep in mind that I want any employee with a domain login to be have read only access the database. I just don't want them having access to salary information. That needs to be restricted to HR and management level employees only. Management and HR employees should also be the only ones with write access. By our current estimates, 90% of users will be read only.</a:t>
            </a:r>
            <a:endParaRPr sz="100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I also want to make sure you know that am looking to turn my spreadsheet into a live database, one I can input and edit information into. I am not really concerned with reporting capabilities at the moment. Since we are working with employee data we are required by federal regulations to maintain this data for at least 7 years; additionally, since this is considered business critical data, we need to make sure it gets backed up properly.</a:t>
            </a:r>
            <a:endParaRPr sz="100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As a final consideration. We would like to be able to connect with the payroll department's system in the future. They maintain employee attendance and paid time off information. It would be nice if the two systems could interface in the future</a:t>
            </a:r>
            <a:endParaRPr sz="100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I am looking forward to working with you and seeing what kind of database you design for us.</a:t>
            </a:r>
            <a:endParaRPr sz="100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endParaRPr sz="1200">
              <a:solidFill>
                <a:schemeClr val="dk1"/>
              </a:solidFill>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Thanks,</a:t>
            </a:r>
            <a:endParaRPr sz="100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Sarah Collins</a:t>
            </a:r>
            <a:endParaRPr sz="1000">
              <a:solidFill>
                <a:srgbClr val="525C65"/>
              </a:solidFill>
              <a:highlight>
                <a:srgbClr val="FFFFFF"/>
              </a:highlight>
              <a:latin typeface="Open Sans"/>
              <a:ea typeface="Open Sans"/>
              <a:cs typeface="Open Sans"/>
              <a:sym typeface="Open Sans"/>
            </a:endParaRPr>
          </a:p>
          <a:p>
            <a:pPr marL="0" lvl="0" indent="0" algn="l" rtl="0">
              <a:lnSpc>
                <a:spcPct val="115000"/>
              </a:lnSpc>
              <a:spcBef>
                <a:spcPts val="0"/>
              </a:spcBef>
              <a:spcAft>
                <a:spcPts val="0"/>
              </a:spcAft>
              <a:buClr>
                <a:schemeClr val="dk1"/>
              </a:buClr>
              <a:buSzPts val="1100"/>
              <a:buFont typeface="Arial"/>
              <a:buNone/>
            </a:pPr>
            <a:r>
              <a:rPr lang="en" sz="1000">
                <a:solidFill>
                  <a:srgbClr val="525C65"/>
                </a:solidFill>
                <a:highlight>
                  <a:srgbClr val="FFFFFF"/>
                </a:highlight>
                <a:latin typeface="Open Sans"/>
                <a:ea typeface="Open Sans"/>
                <a:cs typeface="Open Sans"/>
                <a:sym typeface="Open Sans"/>
              </a:rPr>
              <a:t>Head of HR</a:t>
            </a:r>
            <a:endParaRPr sz="1100">
              <a:solidFill>
                <a:srgbClr val="525C65"/>
              </a:solidFill>
              <a:highlight>
                <a:srgbClr val="FFFFFF"/>
              </a:highlight>
              <a:latin typeface="Open Sans"/>
              <a:ea typeface="Open Sans"/>
              <a:cs typeface="Open Sans"/>
              <a:sym typeface="Open Sans"/>
            </a:endParaRPr>
          </a:p>
          <a:p>
            <a:pPr marL="0" lvl="0" indent="0" algn="l" rtl="0">
              <a:lnSpc>
                <a:spcPct val="170000"/>
              </a:lnSpc>
              <a:spcBef>
                <a:spcPts val="0"/>
              </a:spcBef>
              <a:spcAft>
                <a:spcPts val="0"/>
              </a:spcAft>
              <a:buClr>
                <a:schemeClr val="dk1"/>
              </a:buClr>
              <a:buSzPts val="1100"/>
              <a:buFont typeface="Arial"/>
              <a:buNone/>
            </a:pPr>
            <a:endParaRPr sz="1000">
              <a:solidFill>
                <a:srgbClr val="525C65"/>
              </a:solidFill>
              <a:highlight>
                <a:srgbClr val="FFFFFF"/>
              </a:highlight>
              <a:latin typeface="Open Sans"/>
              <a:ea typeface="Open Sans"/>
              <a:cs typeface="Open Sans"/>
              <a:sym typeface="Open Sans"/>
            </a:endParaRPr>
          </a:p>
          <a:p>
            <a:pPr marL="0" lvl="0" indent="0" algn="l" rtl="0">
              <a:spcBef>
                <a:spcPts val="1100"/>
              </a:spcBef>
              <a:spcAft>
                <a:spcPts val="1600"/>
              </a:spcAft>
              <a:buNone/>
            </a:pPr>
            <a:endParaRPr sz="22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56"/>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Business Requirement</a:t>
            </a:r>
            <a:endParaRPr/>
          </a:p>
        </p:txBody>
      </p:sp>
      <p:sp>
        <p:nvSpPr>
          <p:cNvPr id="213" name="Google Shape;213;p56"/>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lnSpc>
                <a:spcPct val="100000"/>
              </a:lnSpc>
              <a:spcBef>
                <a:spcPts val="0"/>
              </a:spcBef>
              <a:spcAft>
                <a:spcPts val="0"/>
              </a:spcAft>
              <a:buSzPts val="1900"/>
              <a:buFont typeface="Open Sans"/>
              <a:buChar char="●"/>
            </a:pPr>
            <a:r>
              <a:rPr lang="en" sz="1900" b="1" dirty="0">
                <a:latin typeface="Open Sans"/>
                <a:ea typeface="Open Sans"/>
                <a:cs typeface="Open Sans"/>
                <a:sym typeface="Open Sans"/>
              </a:rPr>
              <a:t>Purpose of the new database: </a:t>
            </a:r>
            <a:r>
              <a:rPr lang="en" sz="1700" dirty="0"/>
              <a:t>Track and manage internal employee-related data ensuring that the new database complies with data integrity and security.</a:t>
            </a:r>
            <a:endParaRPr sz="1700" dirty="0"/>
          </a:p>
          <a:p>
            <a:pPr marL="457200" lvl="0" indent="-349250" algn="l" rtl="0">
              <a:spcBef>
                <a:spcPts val="1200"/>
              </a:spcBef>
              <a:spcAft>
                <a:spcPts val="0"/>
              </a:spcAft>
              <a:buSzPts val="1900"/>
              <a:buFont typeface="Open Sans"/>
              <a:buChar char="●"/>
            </a:pPr>
            <a:r>
              <a:rPr lang="en" sz="1900" b="1" dirty="0">
                <a:latin typeface="Open Sans"/>
                <a:ea typeface="Open Sans"/>
                <a:cs typeface="Open Sans"/>
                <a:sym typeface="Open Sans"/>
              </a:rPr>
              <a:t>Describe current data management solution:</a:t>
            </a:r>
            <a:r>
              <a:rPr lang="en" sz="1900" b="1" dirty="0">
                <a:solidFill>
                  <a:srgbClr val="000000"/>
                </a:solidFill>
                <a:latin typeface="Arial"/>
                <a:ea typeface="Open Sans"/>
                <a:cs typeface="Arial"/>
                <a:sym typeface="Arial"/>
              </a:rPr>
              <a:t> </a:t>
            </a:r>
            <a:r>
              <a:rPr lang="en-US" sz="1700" dirty="0"/>
              <a:t>The data is stored in a shared Excel Spreadsheet</a:t>
            </a:r>
            <a:endParaRPr sz="1100" dirty="0">
              <a:solidFill>
                <a:srgbClr val="000000"/>
              </a:solidFill>
              <a:latin typeface="Arial"/>
              <a:ea typeface="Arial"/>
              <a:cs typeface="Arial"/>
              <a:sym typeface="Arial"/>
            </a:endParaRPr>
          </a:p>
          <a:p>
            <a:pPr marL="457200" lvl="0" indent="-349250" algn="l" rtl="0">
              <a:spcBef>
                <a:spcPts val="1200"/>
              </a:spcBef>
              <a:spcAft>
                <a:spcPts val="0"/>
              </a:spcAft>
              <a:buSzPts val="1900"/>
              <a:buFont typeface="Open Sans"/>
              <a:buChar char="●"/>
            </a:pPr>
            <a:r>
              <a:rPr lang="en" sz="1900" b="1" dirty="0">
                <a:latin typeface="Open Sans"/>
                <a:ea typeface="Open Sans"/>
                <a:cs typeface="Open Sans"/>
                <a:sym typeface="Open Sans"/>
              </a:rPr>
              <a:t>Describe current data available: </a:t>
            </a:r>
            <a:r>
              <a:rPr lang="en" sz="1700" dirty="0"/>
              <a:t>All employee related information including the salary information of all the employees in the company</a:t>
            </a:r>
            <a:r>
              <a:rPr lang="en-US" sz="1700" dirty="0"/>
              <a:t>.Specifically, the employee number, email, hire date, salary, job title, department, manager, start and end date, location, address, city, state and education level</a:t>
            </a:r>
            <a:endParaRPr lang="en-ZA" sz="1700" dirty="0"/>
          </a:p>
          <a:p>
            <a:pPr marL="457200" lvl="0" indent="-349250" algn="l" rtl="0">
              <a:spcBef>
                <a:spcPts val="1600"/>
              </a:spcBef>
              <a:spcAft>
                <a:spcPts val="0"/>
              </a:spcAft>
              <a:buSzPts val="1900"/>
              <a:buFont typeface="Open Sans"/>
              <a:buChar char="●"/>
            </a:pPr>
            <a:r>
              <a:rPr lang="en-ZA" sz="1900" b="1" dirty="0">
                <a:latin typeface="Open Sans"/>
                <a:ea typeface="Open Sans"/>
                <a:cs typeface="Open Sans"/>
                <a:sym typeface="Open Sans"/>
              </a:rPr>
              <a:t>Additional data requests: </a:t>
            </a:r>
            <a:r>
              <a:rPr lang="en-ZA" sz="1700" dirty="0"/>
              <a:t>Regular backups, </a:t>
            </a:r>
            <a:r>
              <a:rPr lang="en-US" sz="1700" dirty="0"/>
              <a:t>compliance with federal regulations, including maintaining the data for at least 7 years. And an Interface with the payroll department’s system in the future.</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Who will own/manage data</a:t>
            </a:r>
            <a:r>
              <a:rPr lang="en-ZA" sz="1900" b="1" dirty="0">
                <a:latin typeface="Open Sans"/>
                <a:ea typeface="Open Sans"/>
                <a:cs typeface="Open Sans"/>
                <a:sym typeface="Open Sans"/>
              </a:rPr>
              <a:t>: </a:t>
            </a:r>
            <a:r>
              <a:rPr lang="en-ZA" sz="1700" dirty="0"/>
              <a:t>The HR department</a:t>
            </a:r>
            <a:endParaRPr lang="en-ZA" sz="1900" dirty="0"/>
          </a:p>
          <a:p>
            <a:pPr marL="457200" lvl="0" indent="0" algn="l" rtl="0">
              <a:lnSpc>
                <a:spcPct val="100000"/>
              </a:lnSpc>
              <a:spcBef>
                <a:spcPts val="0"/>
              </a:spcBef>
              <a:spcAft>
                <a:spcPts val="0"/>
              </a:spcAft>
              <a:buNone/>
            </a:pPr>
            <a:endParaRPr lang="en-ZA" sz="19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Who will have access to database: </a:t>
            </a:r>
            <a:r>
              <a:rPr lang="en-US" sz="1700" dirty="0"/>
              <a:t>HR personnel with read and write access. The management level employees only with read access and no access to salary information.</a:t>
            </a:r>
            <a:endParaRPr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57"/>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Business Requirement</a:t>
            </a:r>
            <a:endParaRPr/>
          </a:p>
        </p:txBody>
      </p:sp>
      <p:sp>
        <p:nvSpPr>
          <p:cNvPr id="219" name="Google Shape;219;p57"/>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Estimated size of database</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700" dirty="0"/>
              <a:t>At the moment 200 rows of employees with 11 columns</a:t>
            </a:r>
            <a:endParaRPr sz="1900" dirty="0"/>
          </a:p>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Estimated annual growth</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700" dirty="0"/>
              <a:t>20% growth a year for the next 5 years</a:t>
            </a:r>
          </a:p>
          <a:p>
            <a:pPr marL="457200" lvl="0" indent="0" algn="l" rtl="0">
              <a:lnSpc>
                <a:spcPct val="100000"/>
              </a:lnSpc>
              <a:spcBef>
                <a:spcPts val="1600"/>
              </a:spcBef>
              <a:spcAft>
                <a:spcPts val="0"/>
              </a:spcAft>
              <a:buNone/>
            </a:pPr>
            <a:endParaRPr lang="en-US" sz="1900" b="1" dirty="0">
              <a:latin typeface="Open Sans"/>
              <a:ea typeface="Open Sans"/>
              <a:cs typeface="Open Sans"/>
              <a:sym typeface="Open Sans"/>
            </a:endParaRPr>
          </a:p>
          <a:p>
            <a:pPr marL="457200" lvl="0" indent="0" algn="l" rtl="0">
              <a:lnSpc>
                <a:spcPct val="100000"/>
              </a:lnSpc>
              <a:spcBef>
                <a:spcPts val="1600"/>
              </a:spcBef>
              <a:spcAft>
                <a:spcPts val="0"/>
              </a:spcAft>
              <a:buNone/>
            </a:pPr>
            <a:endParaRPr lang="en-ZA" sz="1900" b="1" dirty="0">
              <a:latin typeface="Open Sans"/>
              <a:ea typeface="Open Sans"/>
              <a:cs typeface="Open Sans"/>
              <a:sym typeface="Open Sans"/>
            </a:endParaRPr>
          </a:p>
          <a:p>
            <a:pPr marL="457200" lvl="0" indent="0" algn="l" rtl="0">
              <a:lnSpc>
                <a:spcPct val="100000"/>
              </a:lnSpc>
              <a:spcBef>
                <a:spcPts val="1600"/>
              </a:spcBef>
              <a:spcAft>
                <a:spcPts val="0"/>
              </a:spcAft>
              <a:buNone/>
            </a:pPr>
            <a:endParaRPr lang="en-ZA" sz="1900" b="1" dirty="0">
              <a:latin typeface="Open Sans"/>
              <a:ea typeface="Open Sans"/>
              <a:cs typeface="Open Sans"/>
              <a:sym typeface="Open Sans"/>
            </a:endParaRPr>
          </a:p>
          <a:p>
            <a:pPr marL="457200" lvl="0" indent="0" algn="l" rtl="0">
              <a:lnSpc>
                <a:spcPct val="100000"/>
              </a:lnSpc>
              <a:spcBef>
                <a:spcPts val="1600"/>
              </a:spcBef>
              <a:spcAft>
                <a:spcPts val="0"/>
              </a:spcAft>
              <a:buNone/>
            </a:pPr>
            <a:endParaRPr sz="1900" b="1" dirty="0">
              <a:latin typeface="Open Sans"/>
              <a:ea typeface="Open Sans"/>
              <a:cs typeface="Open Sans"/>
              <a:sym typeface="Open Sans"/>
            </a:endParaRPr>
          </a:p>
          <a:p>
            <a:pPr marL="0" lvl="0" indent="0" algn="l" rtl="0">
              <a:spcBef>
                <a:spcPts val="0"/>
              </a:spcBef>
              <a:spcAft>
                <a:spcPts val="0"/>
              </a:spcAft>
              <a:buNone/>
            </a:pPr>
            <a:endParaRPr sz="1900" b="1" dirty="0">
              <a:latin typeface="Open Sans"/>
              <a:ea typeface="Open Sans"/>
              <a:cs typeface="Open Sans"/>
              <a:sym typeface="Open Sans"/>
            </a:endParaRPr>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Is any of the data sensitive/restricted</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700" dirty="0"/>
              <a:t>Any employee with domain login with read only access, no access to salary information</a:t>
            </a:r>
          </a:p>
          <a:p>
            <a:pPr marL="457200" lvl="0" indent="0" algn="l" rtl="0">
              <a:lnSpc>
                <a:spcPct val="100000"/>
              </a:lnSpc>
              <a:spcBef>
                <a:spcPts val="1600"/>
              </a:spcBef>
              <a:spcAft>
                <a:spcPts val="0"/>
              </a:spcAft>
              <a:buNone/>
            </a:pPr>
            <a:r>
              <a:rPr lang="en-US" sz="1700" dirty="0"/>
              <a:t>Salary information only available to Management and HR employees</a:t>
            </a:r>
            <a:endParaRPr sz="1900" dirty="0"/>
          </a:p>
          <a:p>
            <a:pPr marL="0" lvl="0" indent="0" algn="l" rtl="0">
              <a:spcBef>
                <a:spcPts val="0"/>
              </a:spcBef>
              <a:spcAft>
                <a:spcPts val="0"/>
              </a:spcAft>
              <a:buNone/>
            </a:pP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endParaRPr sz="1700" dirty="0"/>
          </a:p>
          <a:p>
            <a:pPr marL="457200" lvl="0" indent="0" algn="l" rtl="0">
              <a:lnSpc>
                <a:spcPct val="100000"/>
              </a:lnSpc>
              <a:spcBef>
                <a:spcPts val="0"/>
              </a:spcBef>
              <a:spcAft>
                <a:spcPts val="0"/>
              </a:spcAft>
              <a:buNone/>
            </a:pPr>
            <a:endParaRPr sz="1700" dirty="0"/>
          </a:p>
        </p:txBody>
      </p:sp>
      <p:graphicFrame>
        <p:nvGraphicFramePr>
          <p:cNvPr id="4" name="Table 3">
            <a:extLst>
              <a:ext uri="{FF2B5EF4-FFF2-40B4-BE49-F238E27FC236}">
                <a16:creationId xmlns:a16="http://schemas.microsoft.com/office/drawing/2014/main" id="{F76F9A38-65BE-4BF0-2B38-D70563775067}"/>
              </a:ext>
            </a:extLst>
          </p:cNvPr>
          <p:cNvGraphicFramePr>
            <a:graphicFrameLocks noGrp="1"/>
          </p:cNvGraphicFramePr>
          <p:nvPr>
            <p:extLst>
              <p:ext uri="{D42A27DB-BD31-4B8C-83A1-F6EECF244321}">
                <p14:modId xmlns:p14="http://schemas.microsoft.com/office/powerpoint/2010/main" val="3929849682"/>
              </p:ext>
            </p:extLst>
          </p:nvPr>
        </p:nvGraphicFramePr>
        <p:xfrm>
          <a:off x="789513" y="4643265"/>
          <a:ext cx="4711486" cy="2133600"/>
        </p:xfrm>
        <a:graphic>
          <a:graphicData uri="http://schemas.openxmlformats.org/drawingml/2006/table">
            <a:tbl>
              <a:tblPr/>
              <a:tblGrid>
                <a:gridCol w="2355743">
                  <a:extLst>
                    <a:ext uri="{9D8B030D-6E8A-4147-A177-3AD203B41FA5}">
                      <a16:colId xmlns:a16="http://schemas.microsoft.com/office/drawing/2014/main" val="2705110268"/>
                    </a:ext>
                  </a:extLst>
                </a:gridCol>
                <a:gridCol w="2355743">
                  <a:extLst>
                    <a:ext uri="{9D8B030D-6E8A-4147-A177-3AD203B41FA5}">
                      <a16:colId xmlns:a16="http://schemas.microsoft.com/office/drawing/2014/main" val="945695337"/>
                    </a:ext>
                  </a:extLst>
                </a:gridCol>
              </a:tblGrid>
              <a:tr h="178365">
                <a:tc>
                  <a:txBody>
                    <a:bodyPr/>
                    <a:lstStyle/>
                    <a:p>
                      <a:r>
                        <a:rPr lang="en-ZA" sz="1400" dirty="0"/>
                        <a:t>Year</a:t>
                      </a:r>
                    </a:p>
                  </a:txBody>
                  <a:tcPr anchor="ctr">
                    <a:lnL>
                      <a:noFill/>
                    </a:lnL>
                    <a:lnR>
                      <a:noFill/>
                    </a:lnR>
                    <a:lnT>
                      <a:noFill/>
                    </a:lnT>
                    <a:lnB>
                      <a:noFill/>
                    </a:lnB>
                    <a:noFill/>
                  </a:tcPr>
                </a:tc>
                <a:tc>
                  <a:txBody>
                    <a:bodyPr/>
                    <a:lstStyle/>
                    <a:p>
                      <a:r>
                        <a:rPr lang="en-ZA" sz="1400" dirty="0"/>
                        <a:t>Number of rows</a:t>
                      </a:r>
                    </a:p>
                  </a:txBody>
                  <a:tcPr anchor="ctr">
                    <a:lnL>
                      <a:noFill/>
                    </a:lnL>
                    <a:lnR>
                      <a:noFill/>
                    </a:lnR>
                    <a:lnT>
                      <a:noFill/>
                    </a:lnT>
                    <a:lnB>
                      <a:noFill/>
                    </a:lnB>
                    <a:noFill/>
                  </a:tcPr>
                </a:tc>
                <a:extLst>
                  <a:ext uri="{0D108BD9-81ED-4DB2-BD59-A6C34878D82A}">
                    <a16:rowId xmlns:a16="http://schemas.microsoft.com/office/drawing/2014/main" val="2352988952"/>
                  </a:ext>
                </a:extLst>
              </a:tr>
              <a:tr h="178365">
                <a:tc>
                  <a:txBody>
                    <a:bodyPr/>
                    <a:lstStyle/>
                    <a:p>
                      <a:r>
                        <a:rPr lang="en-ZA" sz="1400"/>
                        <a:t>0</a:t>
                      </a:r>
                    </a:p>
                  </a:txBody>
                  <a:tcPr anchor="ctr">
                    <a:lnL>
                      <a:noFill/>
                    </a:lnL>
                    <a:lnR>
                      <a:noFill/>
                    </a:lnR>
                    <a:lnT>
                      <a:noFill/>
                    </a:lnT>
                    <a:lnB>
                      <a:noFill/>
                    </a:lnB>
                    <a:noFill/>
                  </a:tcPr>
                </a:tc>
                <a:tc>
                  <a:txBody>
                    <a:bodyPr/>
                    <a:lstStyle/>
                    <a:p>
                      <a:r>
                        <a:rPr lang="en-ZA" sz="1400" dirty="0"/>
                        <a:t>206</a:t>
                      </a:r>
                    </a:p>
                  </a:txBody>
                  <a:tcPr anchor="ctr">
                    <a:lnL>
                      <a:noFill/>
                    </a:lnL>
                    <a:lnR>
                      <a:noFill/>
                    </a:lnR>
                    <a:lnT>
                      <a:noFill/>
                    </a:lnT>
                    <a:lnB>
                      <a:noFill/>
                    </a:lnB>
                    <a:noFill/>
                  </a:tcPr>
                </a:tc>
                <a:extLst>
                  <a:ext uri="{0D108BD9-81ED-4DB2-BD59-A6C34878D82A}">
                    <a16:rowId xmlns:a16="http://schemas.microsoft.com/office/drawing/2014/main" val="1142369862"/>
                  </a:ext>
                </a:extLst>
              </a:tr>
              <a:tr h="178365">
                <a:tc>
                  <a:txBody>
                    <a:bodyPr/>
                    <a:lstStyle/>
                    <a:p>
                      <a:r>
                        <a:rPr lang="en-ZA" sz="1400"/>
                        <a:t>1</a:t>
                      </a:r>
                    </a:p>
                  </a:txBody>
                  <a:tcPr anchor="ctr">
                    <a:lnL>
                      <a:noFill/>
                    </a:lnL>
                    <a:lnR>
                      <a:noFill/>
                    </a:lnR>
                    <a:lnT>
                      <a:noFill/>
                    </a:lnT>
                    <a:lnB>
                      <a:noFill/>
                    </a:lnB>
                    <a:noFill/>
                  </a:tcPr>
                </a:tc>
                <a:tc>
                  <a:txBody>
                    <a:bodyPr/>
                    <a:lstStyle/>
                    <a:p>
                      <a:r>
                        <a:rPr lang="en-ZA" sz="1400"/>
                        <a:t>240</a:t>
                      </a:r>
                    </a:p>
                  </a:txBody>
                  <a:tcPr anchor="ctr">
                    <a:lnL>
                      <a:noFill/>
                    </a:lnL>
                    <a:lnR>
                      <a:noFill/>
                    </a:lnR>
                    <a:lnT>
                      <a:noFill/>
                    </a:lnT>
                    <a:lnB>
                      <a:noFill/>
                    </a:lnB>
                    <a:noFill/>
                  </a:tcPr>
                </a:tc>
                <a:extLst>
                  <a:ext uri="{0D108BD9-81ED-4DB2-BD59-A6C34878D82A}">
                    <a16:rowId xmlns:a16="http://schemas.microsoft.com/office/drawing/2014/main" val="4268276032"/>
                  </a:ext>
                </a:extLst>
              </a:tr>
              <a:tr h="178365">
                <a:tc>
                  <a:txBody>
                    <a:bodyPr/>
                    <a:lstStyle/>
                    <a:p>
                      <a:r>
                        <a:rPr lang="en-ZA" sz="1400" dirty="0"/>
                        <a:t>2</a:t>
                      </a:r>
                    </a:p>
                  </a:txBody>
                  <a:tcPr anchor="ctr">
                    <a:lnL>
                      <a:noFill/>
                    </a:lnL>
                    <a:lnR>
                      <a:noFill/>
                    </a:lnR>
                    <a:lnT>
                      <a:noFill/>
                    </a:lnT>
                    <a:lnB>
                      <a:noFill/>
                    </a:lnB>
                    <a:noFill/>
                  </a:tcPr>
                </a:tc>
                <a:tc>
                  <a:txBody>
                    <a:bodyPr/>
                    <a:lstStyle/>
                    <a:p>
                      <a:r>
                        <a:rPr lang="en-ZA" sz="1400"/>
                        <a:t>288</a:t>
                      </a:r>
                    </a:p>
                  </a:txBody>
                  <a:tcPr anchor="ctr">
                    <a:lnL>
                      <a:noFill/>
                    </a:lnL>
                    <a:lnR>
                      <a:noFill/>
                    </a:lnR>
                    <a:lnT>
                      <a:noFill/>
                    </a:lnT>
                    <a:lnB>
                      <a:noFill/>
                    </a:lnB>
                    <a:noFill/>
                  </a:tcPr>
                </a:tc>
                <a:extLst>
                  <a:ext uri="{0D108BD9-81ED-4DB2-BD59-A6C34878D82A}">
                    <a16:rowId xmlns:a16="http://schemas.microsoft.com/office/drawing/2014/main" val="1826298159"/>
                  </a:ext>
                </a:extLst>
              </a:tr>
              <a:tr h="178365">
                <a:tc>
                  <a:txBody>
                    <a:bodyPr/>
                    <a:lstStyle/>
                    <a:p>
                      <a:r>
                        <a:rPr lang="en-ZA" sz="1400"/>
                        <a:t>3</a:t>
                      </a:r>
                    </a:p>
                  </a:txBody>
                  <a:tcPr anchor="ctr">
                    <a:lnL>
                      <a:noFill/>
                    </a:lnL>
                    <a:lnR>
                      <a:noFill/>
                    </a:lnR>
                    <a:lnT>
                      <a:noFill/>
                    </a:lnT>
                    <a:lnB>
                      <a:noFill/>
                    </a:lnB>
                    <a:noFill/>
                  </a:tcPr>
                </a:tc>
                <a:tc>
                  <a:txBody>
                    <a:bodyPr/>
                    <a:lstStyle/>
                    <a:p>
                      <a:r>
                        <a:rPr lang="en-ZA" sz="1400"/>
                        <a:t>345.6</a:t>
                      </a:r>
                    </a:p>
                  </a:txBody>
                  <a:tcPr anchor="ctr">
                    <a:lnL>
                      <a:noFill/>
                    </a:lnL>
                    <a:lnR>
                      <a:noFill/>
                    </a:lnR>
                    <a:lnT>
                      <a:noFill/>
                    </a:lnT>
                    <a:lnB>
                      <a:noFill/>
                    </a:lnB>
                    <a:noFill/>
                  </a:tcPr>
                </a:tc>
                <a:extLst>
                  <a:ext uri="{0D108BD9-81ED-4DB2-BD59-A6C34878D82A}">
                    <a16:rowId xmlns:a16="http://schemas.microsoft.com/office/drawing/2014/main" val="3179174419"/>
                  </a:ext>
                </a:extLst>
              </a:tr>
              <a:tr h="178365">
                <a:tc>
                  <a:txBody>
                    <a:bodyPr/>
                    <a:lstStyle/>
                    <a:p>
                      <a:r>
                        <a:rPr lang="en-ZA" sz="1400"/>
                        <a:t>4</a:t>
                      </a:r>
                    </a:p>
                  </a:txBody>
                  <a:tcPr anchor="ctr">
                    <a:lnL>
                      <a:noFill/>
                    </a:lnL>
                    <a:lnR>
                      <a:noFill/>
                    </a:lnR>
                    <a:lnT>
                      <a:noFill/>
                    </a:lnT>
                    <a:lnB>
                      <a:noFill/>
                    </a:lnB>
                    <a:noFill/>
                  </a:tcPr>
                </a:tc>
                <a:tc>
                  <a:txBody>
                    <a:bodyPr/>
                    <a:lstStyle/>
                    <a:p>
                      <a:r>
                        <a:rPr lang="en-ZA" sz="1400"/>
                        <a:t>414.72</a:t>
                      </a:r>
                    </a:p>
                  </a:txBody>
                  <a:tcPr anchor="ctr">
                    <a:lnL>
                      <a:noFill/>
                    </a:lnL>
                    <a:lnR>
                      <a:noFill/>
                    </a:lnR>
                    <a:lnT>
                      <a:noFill/>
                    </a:lnT>
                    <a:lnB>
                      <a:noFill/>
                    </a:lnB>
                    <a:noFill/>
                  </a:tcPr>
                </a:tc>
                <a:extLst>
                  <a:ext uri="{0D108BD9-81ED-4DB2-BD59-A6C34878D82A}">
                    <a16:rowId xmlns:a16="http://schemas.microsoft.com/office/drawing/2014/main" val="2526442658"/>
                  </a:ext>
                </a:extLst>
              </a:tr>
              <a:tr h="178365">
                <a:tc>
                  <a:txBody>
                    <a:bodyPr/>
                    <a:lstStyle/>
                    <a:p>
                      <a:r>
                        <a:rPr lang="en-ZA" sz="1400"/>
                        <a:t>5</a:t>
                      </a:r>
                    </a:p>
                  </a:txBody>
                  <a:tcPr anchor="ctr">
                    <a:lnL>
                      <a:noFill/>
                    </a:lnL>
                    <a:lnR>
                      <a:noFill/>
                    </a:lnR>
                    <a:lnT>
                      <a:noFill/>
                    </a:lnT>
                    <a:lnB>
                      <a:noFill/>
                    </a:lnB>
                    <a:noFill/>
                  </a:tcPr>
                </a:tc>
                <a:tc>
                  <a:txBody>
                    <a:bodyPr/>
                    <a:lstStyle/>
                    <a:p>
                      <a:r>
                        <a:rPr lang="en-ZA" sz="1400" dirty="0"/>
                        <a:t>497.66</a:t>
                      </a:r>
                    </a:p>
                  </a:txBody>
                  <a:tcPr anchor="ctr">
                    <a:lnL>
                      <a:noFill/>
                    </a:lnL>
                    <a:lnR>
                      <a:noFill/>
                    </a:lnR>
                    <a:lnT>
                      <a:noFill/>
                    </a:lnT>
                    <a:lnB>
                      <a:noFill/>
                    </a:lnB>
                    <a:noFill/>
                  </a:tcPr>
                </a:tc>
                <a:extLst>
                  <a:ext uri="{0D108BD9-81ED-4DB2-BD59-A6C34878D82A}">
                    <a16:rowId xmlns:a16="http://schemas.microsoft.com/office/drawing/2014/main" val="1158499700"/>
                  </a:ext>
                </a:extLst>
              </a:tr>
            </a:tbl>
          </a:graphicData>
        </a:graphic>
      </p:graphicFrame>
      <p:sp>
        <p:nvSpPr>
          <p:cNvPr id="5" name="Rectangle 2">
            <a:extLst>
              <a:ext uri="{FF2B5EF4-FFF2-40B4-BE49-F238E27FC236}">
                <a16:creationId xmlns:a16="http://schemas.microsoft.com/office/drawing/2014/main" id="{F101820D-99D5-82D2-30DC-762078577B7F}"/>
              </a:ext>
            </a:extLst>
          </p:cNvPr>
          <p:cNvSpPr>
            <a:spLocks noChangeArrowheads="1"/>
          </p:cNvSpPr>
          <p:nvPr/>
        </p:nvSpPr>
        <p:spPr bwMode="auto">
          <a:xfrm>
            <a:off x="1194798" y="4306888"/>
            <a:ext cx="505643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58"/>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Technical Requirement</a:t>
            </a:r>
            <a:endParaRPr/>
          </a:p>
        </p:txBody>
      </p:sp>
      <p:sp>
        <p:nvSpPr>
          <p:cNvPr id="225" name="Google Shape;225;p58"/>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Justification for the new database</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US" sz="1700" dirty="0"/>
              <a:t>Maintain the integrity and security of the data</a:t>
            </a:r>
          </a:p>
          <a:p>
            <a:pPr marL="457200" lvl="0" indent="0" algn="l" rtl="0">
              <a:lnSpc>
                <a:spcPct val="100000"/>
              </a:lnSpc>
              <a:spcBef>
                <a:spcPts val="1600"/>
              </a:spcBef>
              <a:spcAft>
                <a:spcPts val="0"/>
              </a:spcAft>
              <a:buNone/>
            </a:pPr>
            <a:r>
              <a:rPr lang="en-US" sz="1700" dirty="0"/>
              <a:t>Compliance with federal legislation</a:t>
            </a:r>
            <a:endParaRPr sz="1900" dirty="0"/>
          </a:p>
          <a:p>
            <a:pPr marL="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Database objects</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700" dirty="0"/>
              <a:t>List the database objects (tables, views, special procedures)  that will be created for the database. </a:t>
            </a:r>
            <a:endParaRPr sz="1700" dirty="0"/>
          </a:p>
          <a:p>
            <a:pPr marL="457200" lvl="0" indent="0" algn="l" rtl="0">
              <a:lnSpc>
                <a:spcPct val="100000"/>
              </a:lnSpc>
              <a:spcBef>
                <a:spcPts val="0"/>
              </a:spcBef>
              <a:spcAft>
                <a:spcPts val="0"/>
              </a:spcAft>
              <a:buNone/>
            </a:pPr>
            <a:endParaRPr sz="1700" dirty="0"/>
          </a:p>
          <a:p>
            <a:pPr marL="457200" lvl="0" indent="0" algn="l" rtl="0">
              <a:lnSpc>
                <a:spcPct val="100000"/>
              </a:lnSpc>
              <a:spcBef>
                <a:spcPts val="0"/>
              </a:spcBef>
              <a:spcAft>
                <a:spcPts val="0"/>
              </a:spcAft>
              <a:buNone/>
            </a:pPr>
            <a:r>
              <a:rPr lang="en" sz="1700" dirty="0"/>
              <a:t>Hint - you may want to circle back to this answer after completing the logical ERD in step 2.</a:t>
            </a:r>
            <a:endParaRPr sz="1700" dirty="0"/>
          </a:p>
          <a:p>
            <a:pPr marL="457200" lvl="0" indent="0" algn="l" rtl="0">
              <a:spcBef>
                <a:spcPts val="0"/>
              </a:spcBef>
              <a:spcAft>
                <a:spcPts val="0"/>
              </a:spcAft>
              <a:buNone/>
            </a:pP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Data ingestion: </a:t>
            </a:r>
            <a:r>
              <a:rPr lang="en" sz="1900" dirty="0">
                <a:latin typeface="Open Sans"/>
                <a:ea typeface="Open Sans"/>
                <a:cs typeface="Open Sans"/>
                <a:sym typeface="Open Sans"/>
              </a:rPr>
              <a:t>ETL</a:t>
            </a:r>
            <a:endParaRPr sz="1900" dirty="0">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59"/>
          <p:cNvSpPr txBox="1">
            <a:spLocks noGrp="1"/>
          </p:cNvSpPr>
          <p:nvPr>
            <p:ph type="title"/>
          </p:nvPr>
        </p:nvSpPr>
        <p:spPr>
          <a:xfrm>
            <a:off x="264945" y="870271"/>
            <a:ext cx="7242600" cy="1119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Data Architect Technical Requirement</a:t>
            </a:r>
            <a:endParaRPr/>
          </a:p>
        </p:txBody>
      </p:sp>
      <p:sp>
        <p:nvSpPr>
          <p:cNvPr id="231" name="Google Shape;231;p59"/>
          <p:cNvSpPr txBox="1">
            <a:spLocks noGrp="1"/>
          </p:cNvSpPr>
          <p:nvPr>
            <p:ph type="body" idx="1"/>
          </p:nvPr>
        </p:nvSpPr>
        <p:spPr>
          <a:xfrm>
            <a:off x="264950" y="2253724"/>
            <a:ext cx="7242600" cy="7731900"/>
          </a:xfrm>
          <a:prstGeom prst="rect">
            <a:avLst/>
          </a:prstGeom>
        </p:spPr>
        <p:txBody>
          <a:bodyPr spcFirstLastPara="1" wrap="square" lIns="91425" tIns="91425" rIns="91425" bIns="91425" anchor="t" anchorCtr="0">
            <a:noAutofit/>
          </a:bodyPr>
          <a:lstStyle/>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Data governance (Ownership and User access)</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700" b="1" dirty="0">
                <a:latin typeface="Open Sans"/>
                <a:ea typeface="Open Sans"/>
                <a:cs typeface="Open Sans"/>
                <a:sym typeface="Open Sans"/>
              </a:rPr>
              <a:t>Ownership: </a:t>
            </a:r>
            <a:r>
              <a:rPr lang="en-US" sz="1700" dirty="0"/>
              <a:t>HR Department</a:t>
            </a:r>
            <a:endParaRPr sz="1700" dirty="0"/>
          </a:p>
          <a:p>
            <a:pPr marL="457200" lvl="0" indent="0" algn="l" rtl="0">
              <a:lnSpc>
                <a:spcPct val="100000"/>
              </a:lnSpc>
              <a:spcBef>
                <a:spcPts val="0"/>
              </a:spcBef>
              <a:spcAft>
                <a:spcPts val="0"/>
              </a:spcAft>
              <a:buNone/>
            </a:pPr>
            <a:endParaRPr sz="1700" dirty="0"/>
          </a:p>
          <a:p>
            <a:pPr marL="457200" lvl="0" indent="0" algn="l" rtl="0">
              <a:lnSpc>
                <a:spcPct val="100000"/>
              </a:lnSpc>
              <a:spcBef>
                <a:spcPts val="0"/>
              </a:spcBef>
              <a:spcAft>
                <a:spcPts val="0"/>
              </a:spcAft>
              <a:buNone/>
            </a:pPr>
            <a:r>
              <a:rPr lang="en" sz="1700" b="1" dirty="0">
                <a:latin typeface="Open Sans"/>
                <a:ea typeface="Open Sans"/>
                <a:cs typeface="Open Sans"/>
                <a:sym typeface="Open Sans"/>
              </a:rPr>
              <a:t>User Access: </a:t>
            </a:r>
            <a:r>
              <a:rPr lang="en-US" sz="1700" dirty="0"/>
              <a:t>Employees with no access to salary information</a:t>
            </a:r>
            <a:endParaRPr sz="1700" dirty="0"/>
          </a:p>
          <a:p>
            <a:pPr marL="457200" lvl="0" indent="0" algn="l" rtl="0">
              <a:lnSpc>
                <a:spcPct val="100000"/>
              </a:lnSpc>
              <a:spcBef>
                <a:spcPts val="0"/>
              </a:spcBef>
              <a:spcAft>
                <a:spcPts val="0"/>
              </a:spcAft>
              <a:buNone/>
            </a:pPr>
            <a:endParaRPr sz="17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Scalability </a:t>
            </a:r>
            <a:r>
              <a:rPr lang="en" sz="1700" dirty="0">
                <a:sym typeface="Open Sans"/>
              </a:rPr>
              <a:t>:  replication methods will be used to ensure load balance and accessibility as the number of employees continues to grow</a:t>
            </a:r>
            <a:endParaRPr sz="1700" dirty="0">
              <a:sym typeface="Open Sans"/>
            </a:endParaRPr>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Flexibility: </a:t>
            </a:r>
            <a:r>
              <a:rPr lang="en-US" sz="1900" dirty="0"/>
              <a:t>Apply normalization and scalable design approach, appropriate definition of the data types and constraints, and abstraction layers, naming convention and version control</a:t>
            </a:r>
            <a:endParaRPr sz="1900" dirty="0"/>
          </a:p>
          <a:p>
            <a:pPr marL="457200" lvl="0" indent="-349250" algn="l" rtl="0">
              <a:spcBef>
                <a:spcPts val="1600"/>
              </a:spcBef>
              <a:spcAft>
                <a:spcPts val="0"/>
              </a:spcAft>
              <a:buSzPts val="1900"/>
              <a:buFont typeface="Open Sans"/>
              <a:buChar char="●"/>
            </a:pPr>
            <a:r>
              <a:rPr lang="en" sz="1900" b="1" dirty="0">
                <a:latin typeface="Open Sans"/>
                <a:ea typeface="Open Sans"/>
                <a:cs typeface="Open Sans"/>
                <a:sym typeface="Open Sans"/>
              </a:rPr>
              <a:t>Storage &amp; retention</a:t>
            </a:r>
            <a:endParaRPr sz="1900" b="1" dirty="0">
              <a:latin typeface="Open Sans"/>
              <a:ea typeface="Open Sans"/>
              <a:cs typeface="Open Sans"/>
              <a:sym typeface="Open Sans"/>
            </a:endParaRPr>
          </a:p>
          <a:p>
            <a:pPr marL="457200" lvl="0" indent="0" algn="l" rtl="0">
              <a:lnSpc>
                <a:spcPct val="100000"/>
              </a:lnSpc>
              <a:spcBef>
                <a:spcPts val="1600"/>
              </a:spcBef>
              <a:spcAft>
                <a:spcPts val="0"/>
              </a:spcAft>
              <a:buNone/>
            </a:pPr>
            <a:r>
              <a:rPr lang="en" sz="1700" b="1" dirty="0">
                <a:latin typeface="Open Sans"/>
                <a:ea typeface="Open Sans"/>
                <a:cs typeface="Open Sans"/>
                <a:sym typeface="Open Sans"/>
              </a:rPr>
              <a:t>- Storage (disk or in-memory): </a:t>
            </a:r>
            <a:r>
              <a:rPr lang="en" sz="1700" dirty="0"/>
              <a:t>check </a:t>
            </a:r>
            <a:r>
              <a:rPr lang="en" sz="1700" u="sng" dirty="0">
                <a:solidFill>
                  <a:schemeClr val="hlink"/>
                </a:solidFill>
                <a:hlinkClick r:id="rId3"/>
              </a:rPr>
              <a:t>IT best practices document</a:t>
            </a:r>
            <a:endParaRPr sz="1700" dirty="0"/>
          </a:p>
          <a:p>
            <a:pPr marL="457200" lvl="0" indent="0" algn="l" rtl="0">
              <a:lnSpc>
                <a:spcPct val="100000"/>
              </a:lnSpc>
              <a:spcBef>
                <a:spcPts val="0"/>
              </a:spcBef>
              <a:spcAft>
                <a:spcPts val="0"/>
              </a:spcAft>
              <a:buNone/>
            </a:pPr>
            <a:endParaRPr sz="1700" dirty="0"/>
          </a:p>
          <a:p>
            <a:pPr marL="457200" lvl="0" indent="0" algn="l" rtl="0">
              <a:lnSpc>
                <a:spcPct val="100000"/>
              </a:lnSpc>
              <a:spcBef>
                <a:spcPts val="0"/>
              </a:spcBef>
              <a:spcAft>
                <a:spcPts val="0"/>
              </a:spcAft>
              <a:buNone/>
            </a:pPr>
            <a:r>
              <a:rPr lang="en" sz="1700" b="1" dirty="0">
                <a:latin typeface="Open Sans"/>
                <a:ea typeface="Open Sans"/>
                <a:cs typeface="Open Sans"/>
                <a:sym typeface="Open Sans"/>
              </a:rPr>
              <a:t>- Retention:</a:t>
            </a:r>
            <a:r>
              <a:rPr lang="en" sz="1700" dirty="0">
                <a:latin typeface="Open Sans"/>
                <a:ea typeface="Open Sans"/>
                <a:cs typeface="Open Sans"/>
                <a:sym typeface="Open Sans"/>
              </a:rPr>
              <a:t> </a:t>
            </a:r>
            <a:r>
              <a:rPr lang="en-US" sz="1700" dirty="0">
                <a:latin typeface="Open Sans"/>
                <a:ea typeface="Open Sans"/>
                <a:cs typeface="Open Sans"/>
                <a:sym typeface="Open Sans"/>
              </a:rPr>
              <a:t>7 years</a:t>
            </a:r>
            <a:endParaRPr sz="1700" dirty="0"/>
          </a:p>
          <a:p>
            <a:pPr marL="457200" lvl="0" indent="0" algn="l" rtl="0">
              <a:lnSpc>
                <a:spcPct val="100000"/>
              </a:lnSpc>
              <a:spcBef>
                <a:spcPts val="0"/>
              </a:spcBef>
              <a:spcAft>
                <a:spcPts val="0"/>
              </a:spcAft>
              <a:buNone/>
            </a:pPr>
            <a:endParaRPr sz="1700" dirty="0"/>
          </a:p>
          <a:p>
            <a:pPr marL="457200" lvl="0" indent="0" algn="l" rtl="0">
              <a:lnSpc>
                <a:spcPct val="100000"/>
              </a:lnSpc>
              <a:spcBef>
                <a:spcPts val="0"/>
              </a:spcBef>
              <a:spcAft>
                <a:spcPts val="0"/>
              </a:spcAft>
              <a:buNone/>
            </a:pPr>
            <a:endParaRPr sz="1700" dirty="0"/>
          </a:p>
          <a:p>
            <a:pPr marL="457200" lvl="0" indent="-349250" algn="l" rtl="0">
              <a:spcBef>
                <a:spcPts val="0"/>
              </a:spcBef>
              <a:spcAft>
                <a:spcPts val="0"/>
              </a:spcAft>
              <a:buSzPts val="1900"/>
              <a:buFont typeface="Open Sans"/>
              <a:buChar char="●"/>
            </a:pPr>
            <a:r>
              <a:rPr lang="en" sz="1900" b="1" dirty="0">
                <a:latin typeface="Open Sans"/>
                <a:ea typeface="Open Sans"/>
                <a:cs typeface="Open Sans"/>
                <a:sym typeface="Open Sans"/>
              </a:rPr>
              <a:t>Backup</a:t>
            </a:r>
            <a:endParaRPr sz="1900" b="1" dirty="0">
              <a:latin typeface="Open Sans"/>
              <a:ea typeface="Open Sans"/>
              <a:cs typeface="Open Sans"/>
              <a:sym typeface="Open Sans"/>
            </a:endParaRPr>
          </a:p>
          <a:p>
            <a:pPr marL="457200" lvl="0" indent="0" algn="l" rtl="0">
              <a:spcBef>
                <a:spcPts val="1600"/>
              </a:spcBef>
              <a:spcAft>
                <a:spcPts val="0"/>
              </a:spcAft>
              <a:buNone/>
            </a:pPr>
            <a:r>
              <a:rPr lang="en" sz="1700" dirty="0"/>
              <a:t> </a:t>
            </a:r>
            <a:r>
              <a:rPr lang="en" sz="1700" u="sng" dirty="0">
                <a:solidFill>
                  <a:schemeClr val="hlink"/>
                </a:solidFill>
                <a:hlinkClick r:id="rId3"/>
              </a:rPr>
              <a:t>IT Best Practices document</a:t>
            </a:r>
            <a:r>
              <a:rPr lang="en" sz="1700" dirty="0"/>
              <a:t> lists Backup schedule requirements</a:t>
            </a:r>
            <a:endParaRPr sz="1700" dirty="0"/>
          </a:p>
          <a:p>
            <a:pPr marL="457200" lvl="0" indent="0" algn="l" rtl="0">
              <a:lnSpc>
                <a:spcPct val="100000"/>
              </a:lnSpc>
              <a:spcBef>
                <a:spcPts val="1600"/>
              </a:spcBef>
              <a:spcAft>
                <a:spcPts val="0"/>
              </a:spcAft>
              <a:buNone/>
            </a:pPr>
            <a:endParaRPr sz="1700" dirty="0"/>
          </a:p>
          <a:p>
            <a:pPr marL="0" lvl="0" indent="0" algn="l" rtl="0">
              <a:lnSpc>
                <a:spcPct val="100000"/>
              </a:lnSpc>
              <a:spcBef>
                <a:spcPts val="0"/>
              </a:spcBef>
              <a:spcAft>
                <a:spcPts val="0"/>
              </a:spcAft>
              <a:buClr>
                <a:schemeClr val="dk1"/>
              </a:buClr>
              <a:buSzPts val="1100"/>
              <a:buFont typeface="Arial"/>
              <a:buNone/>
            </a:pPr>
            <a:endParaRPr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2B4E5"/>
        </a:solidFill>
        <a:effectLst/>
      </p:bgPr>
    </p:bg>
    <p:spTree>
      <p:nvGrpSpPr>
        <p:cNvPr id="1" name="Shape 235"/>
        <p:cNvGrpSpPr/>
        <p:nvPr/>
      </p:nvGrpSpPr>
      <p:grpSpPr>
        <a:xfrm>
          <a:off x="0" y="0"/>
          <a:ext cx="0" cy="0"/>
          <a:chOff x="0" y="0"/>
          <a:chExt cx="0" cy="0"/>
        </a:xfrm>
      </p:grpSpPr>
      <p:sp>
        <p:nvSpPr>
          <p:cNvPr id="236" name="Google Shape;236;p60"/>
          <p:cNvSpPr/>
          <p:nvPr/>
        </p:nvSpPr>
        <p:spPr>
          <a:xfrm>
            <a:off x="1807121" y="4003549"/>
            <a:ext cx="4158000" cy="2460000"/>
          </a:xfrm>
          <a:prstGeom prst="rect">
            <a:avLst/>
          </a:prstGeom>
          <a:noFill/>
          <a:ln>
            <a:noFill/>
          </a:ln>
        </p:spPr>
        <p:txBody>
          <a:bodyPr spcFirstLastPara="1" wrap="square" lIns="26775" tIns="26775" rIns="26775" bIns="26775" anchor="t" anchorCtr="0">
            <a:noAutofit/>
          </a:bodyPr>
          <a:lstStyle/>
          <a:p>
            <a:pPr marL="0" marR="0" lvl="0" indent="0" algn="ctr" rtl="0">
              <a:lnSpc>
                <a:spcPct val="150000"/>
              </a:lnSpc>
              <a:spcBef>
                <a:spcPts val="0"/>
              </a:spcBef>
              <a:spcAft>
                <a:spcPts val="0"/>
              </a:spcAft>
              <a:buClr>
                <a:srgbClr val="FFFFFF"/>
              </a:buClr>
              <a:buFont typeface="Open Sans"/>
              <a:buNone/>
            </a:pPr>
            <a:r>
              <a:rPr lang="en" sz="3000" b="1">
                <a:solidFill>
                  <a:srgbClr val="FFFFFF"/>
                </a:solidFill>
                <a:latin typeface="Open Sans"/>
                <a:ea typeface="Open Sans"/>
                <a:cs typeface="Open Sans"/>
                <a:sym typeface="Open Sans"/>
              </a:rPr>
              <a:t>Step 2</a:t>
            </a:r>
            <a:endParaRPr sz="3000" b="1">
              <a:solidFill>
                <a:srgbClr val="FFFFFF"/>
              </a:solidFill>
              <a:latin typeface="Open Sans"/>
              <a:ea typeface="Open Sans"/>
              <a:cs typeface="Open Sans"/>
              <a:sym typeface="Open Sans"/>
            </a:endParaRPr>
          </a:p>
          <a:p>
            <a:pPr marL="0" marR="0" lvl="0" indent="0" algn="ctr" rtl="0">
              <a:lnSpc>
                <a:spcPct val="150000"/>
              </a:lnSpc>
              <a:spcBef>
                <a:spcPts val="0"/>
              </a:spcBef>
              <a:spcAft>
                <a:spcPts val="0"/>
              </a:spcAft>
              <a:buClr>
                <a:srgbClr val="FFFFFF"/>
              </a:buClr>
              <a:buFont typeface="Open Sans"/>
              <a:buNone/>
            </a:pPr>
            <a:r>
              <a:rPr lang="en" sz="3000">
                <a:solidFill>
                  <a:srgbClr val="FFFFFF"/>
                </a:solidFill>
                <a:latin typeface="Open Sans"/>
                <a:ea typeface="Open Sans"/>
                <a:cs typeface="Open Sans"/>
                <a:sym typeface="Open Sans"/>
              </a:rPr>
              <a:t>Relational Database Design</a:t>
            </a:r>
            <a:endParaRPr sz="3000">
              <a:solidFill>
                <a:srgbClr val="FFFFFF"/>
              </a:solidFill>
              <a:latin typeface="Open Sans"/>
              <a:ea typeface="Open Sans"/>
              <a:cs typeface="Open Sans"/>
              <a:sym typeface="Open Sans"/>
            </a:endParaRPr>
          </a:p>
        </p:txBody>
      </p:sp>
      <p:sp>
        <p:nvSpPr>
          <p:cNvPr id="237" name="Google Shape;237;p60"/>
          <p:cNvSpPr/>
          <p:nvPr/>
        </p:nvSpPr>
        <p:spPr>
          <a:xfrm>
            <a:off x="3582591" y="3663029"/>
            <a:ext cx="607200" cy="74400"/>
          </a:xfrm>
          <a:prstGeom prst="rect">
            <a:avLst/>
          </a:prstGeom>
          <a:solidFill>
            <a:schemeClr val="lt1"/>
          </a:solidFill>
          <a:ln>
            <a:noFill/>
          </a:ln>
        </p:spPr>
        <p:txBody>
          <a:bodyPr spcFirstLastPara="1" wrap="square" lIns="26775" tIns="26775" rIns="26775" bIns="26775" anchor="ctr" anchorCtr="0">
            <a:noAutofit/>
          </a:bodyPr>
          <a:lstStyle/>
          <a:p>
            <a:pPr marL="0" marR="0" lvl="0" indent="0" algn="ctr" rtl="0">
              <a:lnSpc>
                <a:spcPct val="100000"/>
              </a:lnSpc>
              <a:spcBef>
                <a:spcPts val="0"/>
              </a:spcBef>
              <a:spcAft>
                <a:spcPts val="0"/>
              </a:spcAft>
              <a:buClr>
                <a:srgbClr val="FFFFFF"/>
              </a:buClr>
              <a:buFont typeface="Helvetica Neue"/>
              <a:buNone/>
            </a:pPr>
            <a:endParaRPr sz="1200" b="0" i="0" u="none" strike="noStrike" cap="none">
              <a:solidFill>
                <a:srgbClr val="02B4E5"/>
              </a:solidFill>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4445</TotalTime>
  <Words>2061</Words>
  <Application>Microsoft Macintosh PowerPoint</Application>
  <PresentationFormat>Custom</PresentationFormat>
  <Paragraphs>210</Paragraphs>
  <Slides>30</Slides>
  <Notes>30</Notes>
  <HiddenSlides>0</HiddenSlides>
  <MMClips>0</MMClips>
  <ScaleCrop>false</ScaleCrop>
  <HeadingPairs>
    <vt:vector size="6" baseType="variant">
      <vt:variant>
        <vt:lpstr>Fonts Used</vt:lpstr>
      </vt:variant>
      <vt:variant>
        <vt:i4>5</vt:i4>
      </vt:variant>
      <vt:variant>
        <vt:lpstr>Theme</vt:lpstr>
      </vt:variant>
      <vt:variant>
        <vt:i4>4</vt:i4>
      </vt:variant>
      <vt:variant>
        <vt:lpstr>Slide Titles</vt:lpstr>
      </vt:variant>
      <vt:variant>
        <vt:i4>30</vt:i4>
      </vt:variant>
    </vt:vector>
  </HeadingPairs>
  <TitlesOfParts>
    <vt:vector size="39" baseType="lpstr">
      <vt:lpstr>Open Sans</vt:lpstr>
      <vt:lpstr>Source Code Pro</vt:lpstr>
      <vt:lpstr>Arial</vt:lpstr>
      <vt:lpstr>Helvetica Neue</vt:lpstr>
      <vt:lpstr>Open Sans Light</vt:lpstr>
      <vt:lpstr>Simple Light</vt:lpstr>
      <vt:lpstr>Simple Light</vt:lpstr>
      <vt:lpstr>Simple Light</vt:lpstr>
      <vt:lpstr>White</vt:lpstr>
      <vt:lpstr>Tech ABC Corp - HR Database </vt:lpstr>
      <vt:lpstr>Business Scenario</vt:lpstr>
      <vt:lpstr>PowerPoint Presentation</vt:lpstr>
      <vt:lpstr>Step 1: Data Architecture Foundations</vt:lpstr>
      <vt:lpstr>Data Architect Business Requirement</vt:lpstr>
      <vt:lpstr>Data Architect Business Requirement</vt:lpstr>
      <vt:lpstr>Data Architect Technical Requirement</vt:lpstr>
      <vt:lpstr>Data Architect Technical Requirement</vt:lpstr>
      <vt:lpstr>PowerPoint Presentation</vt:lpstr>
      <vt:lpstr>Step 2: Relational Database Design</vt:lpstr>
      <vt:lpstr>ERD</vt:lpstr>
      <vt:lpstr>ERD</vt:lpstr>
      <vt:lpstr>ERD</vt:lpstr>
      <vt:lpstr>PowerPoint Presentation</vt:lpstr>
      <vt:lpstr>Step 3: Create A Physical Database</vt:lpstr>
      <vt:lpstr>DDL</vt:lpstr>
      <vt:lpstr>CRUD</vt:lpstr>
      <vt:lpstr>CRUD</vt:lpstr>
      <vt:lpstr>CRUD</vt:lpstr>
      <vt:lpstr>CRUD</vt:lpstr>
      <vt:lpstr>CRUD</vt:lpstr>
      <vt:lpstr>CRUD</vt:lpstr>
      <vt:lpstr>CRUD</vt:lpstr>
      <vt:lpstr>PowerPoint Presentation</vt:lpstr>
      <vt:lpstr>Step 4: Above and Beyond</vt:lpstr>
      <vt:lpstr>Standout Suggestion 1</vt:lpstr>
      <vt:lpstr>Standout Suggestion 2</vt:lpstr>
      <vt:lpstr>Standout Suggestion 3</vt:lpstr>
      <vt:lpstr>PowerPoint Presentation</vt:lpstr>
      <vt:lpstr>Additional Info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Neidy Tunzine</cp:lastModifiedBy>
  <cp:revision>4</cp:revision>
  <dcterms:modified xsi:type="dcterms:W3CDTF">2024-10-13T22:40:52Z</dcterms:modified>
</cp:coreProperties>
</file>